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6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25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13.xml" ContentType="application/vnd.openxmlformats-officedocument.presentationml.slideLayout+xml"/>
  <Override PartName="/ppt/notesSlides/notesSlide1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5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40"/>
  </p:notesMasterIdLst>
  <p:sldIdLst>
    <p:sldId id="256" r:id="rId2"/>
    <p:sldId id="283" r:id="rId3"/>
    <p:sldId id="284" r:id="rId4"/>
    <p:sldId id="257" r:id="rId5"/>
    <p:sldId id="301" r:id="rId6"/>
    <p:sldId id="285" r:id="rId7"/>
    <p:sldId id="286" r:id="rId8"/>
    <p:sldId id="287" r:id="rId9"/>
    <p:sldId id="296" r:id="rId10"/>
    <p:sldId id="300" r:id="rId11"/>
    <p:sldId id="302" r:id="rId12"/>
    <p:sldId id="305" r:id="rId13"/>
    <p:sldId id="304" r:id="rId14"/>
    <p:sldId id="299" r:id="rId15"/>
    <p:sldId id="306" r:id="rId16"/>
    <p:sldId id="309" r:id="rId17"/>
    <p:sldId id="310" r:id="rId18"/>
    <p:sldId id="307" r:id="rId19"/>
    <p:sldId id="308" r:id="rId20"/>
    <p:sldId id="311" r:id="rId21"/>
    <p:sldId id="275" r:id="rId22"/>
    <p:sldId id="282" r:id="rId23"/>
    <p:sldId id="277" r:id="rId24"/>
    <p:sldId id="281" r:id="rId25"/>
    <p:sldId id="278" r:id="rId26"/>
    <p:sldId id="279" r:id="rId27"/>
    <p:sldId id="280" r:id="rId28"/>
    <p:sldId id="262" r:id="rId29"/>
    <p:sldId id="263" r:id="rId30"/>
    <p:sldId id="268" r:id="rId31"/>
    <p:sldId id="269" r:id="rId32"/>
    <p:sldId id="264" r:id="rId33"/>
    <p:sldId id="265" r:id="rId34"/>
    <p:sldId id="276" r:id="rId35"/>
    <p:sldId id="266" r:id="rId36"/>
    <p:sldId id="261" r:id="rId37"/>
    <p:sldId id="260" r:id="rId38"/>
    <p:sldId id="273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9" clrIdx="0"/>
  <p:cmAuthor id="1" name="Administrator" initials="" lastIdx="1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9933"/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84" autoAdjust="0"/>
    <p:restoredTop sz="99642" autoAdjust="0"/>
  </p:normalViewPr>
  <p:slideViewPr>
    <p:cSldViewPr>
      <p:cViewPr varScale="1">
        <p:scale>
          <a:sx n="69" d="100"/>
          <a:sy n="69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47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48" Type="http://schemas.openxmlformats.org/officeDocument/2006/relationships/customXml" Target="../customXml/item3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ustomXml" Target="../customXml/item1.xml"/><Relationship Id="rId20" Type="http://schemas.openxmlformats.org/officeDocument/2006/relationships/slide" Target="slides/slide19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6AAD0D-2FA5-4705-B37A-3A5BF8A4C829}" type="doc">
      <dgm:prSet loTypeId="urn:microsoft.com/office/officeart/2005/8/layout/process4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07644917-AA21-49CB-AC12-1787EB7D506E}">
      <dgm:prSet phldrT="[Text]" custT="1"/>
      <dgm:spPr/>
      <dgm:t>
        <a:bodyPr/>
        <a:lstStyle/>
        <a:p>
          <a:r>
            <a:rPr lang="en-GB" sz="1600" dirty="0" smtClean="0"/>
            <a:t>Simplify and standardise approach</a:t>
          </a:r>
          <a:endParaRPr lang="en-GB" sz="1600" dirty="0"/>
        </a:p>
      </dgm:t>
    </dgm:pt>
    <dgm:pt modelId="{1144C50E-6D91-4CA0-8FF5-1952E4538DE5}" type="parTrans" cxnId="{F3FE782B-0F1B-4B88-8B7D-18D85629417E}">
      <dgm:prSet/>
      <dgm:spPr/>
      <dgm:t>
        <a:bodyPr/>
        <a:lstStyle/>
        <a:p>
          <a:endParaRPr lang="en-GB"/>
        </a:p>
      </dgm:t>
    </dgm:pt>
    <dgm:pt modelId="{8134EBAC-E0AA-4A06-8CAB-F113615BB224}" type="sibTrans" cxnId="{F3FE782B-0F1B-4B88-8B7D-18D85629417E}">
      <dgm:prSet/>
      <dgm:spPr/>
      <dgm:t>
        <a:bodyPr/>
        <a:lstStyle/>
        <a:p>
          <a:endParaRPr lang="en-GB"/>
        </a:p>
      </dgm:t>
    </dgm:pt>
    <dgm:pt modelId="{F24E012D-713C-427A-8623-AE980217743B}">
      <dgm:prSet phldrT="[Text]" custT="1"/>
      <dgm:spPr/>
      <dgm:t>
        <a:bodyPr/>
        <a:lstStyle/>
        <a:p>
          <a:r>
            <a:rPr lang="en-GB" sz="1600" b="0" dirty="0" smtClean="0"/>
            <a:t>Assess impact of events of different types and sizes in different localities</a:t>
          </a:r>
          <a:endParaRPr lang="en-GB" sz="1600" b="0" dirty="0"/>
        </a:p>
      </dgm:t>
    </dgm:pt>
    <dgm:pt modelId="{19DE3C31-8A93-489F-AD4B-F19D612F9F02}" type="parTrans" cxnId="{9C605B70-2569-4776-8796-7EC4A19B3A6E}">
      <dgm:prSet/>
      <dgm:spPr/>
      <dgm:t>
        <a:bodyPr/>
        <a:lstStyle/>
        <a:p>
          <a:endParaRPr lang="en-GB"/>
        </a:p>
      </dgm:t>
    </dgm:pt>
    <dgm:pt modelId="{17D4129C-C223-4AC2-BC71-D1CF930A4B47}" type="sibTrans" cxnId="{9C605B70-2569-4776-8796-7EC4A19B3A6E}">
      <dgm:prSet/>
      <dgm:spPr/>
      <dgm:t>
        <a:bodyPr/>
        <a:lstStyle/>
        <a:p>
          <a:endParaRPr lang="en-GB"/>
        </a:p>
      </dgm:t>
    </dgm:pt>
    <dgm:pt modelId="{C7EB1884-8BF8-45C0-8505-BBCC5AB54DC1}">
      <dgm:prSet phldrT="[Text]" custT="1"/>
      <dgm:spPr/>
      <dgm:t>
        <a:bodyPr/>
        <a:lstStyle/>
        <a:p>
          <a:r>
            <a:rPr lang="en-GB" sz="1600" dirty="0" smtClean="0"/>
            <a:t>Account for different types of impacts </a:t>
          </a:r>
          <a:endParaRPr lang="en-GB" sz="1600" dirty="0"/>
        </a:p>
      </dgm:t>
    </dgm:pt>
    <dgm:pt modelId="{3AEFECCB-3043-48E8-A4FC-6E0CBB5078F2}" type="parTrans" cxnId="{0646E422-D234-4C91-9D4A-EAEC977665CC}">
      <dgm:prSet/>
      <dgm:spPr/>
      <dgm:t>
        <a:bodyPr/>
        <a:lstStyle/>
        <a:p>
          <a:endParaRPr lang="en-GB"/>
        </a:p>
      </dgm:t>
    </dgm:pt>
    <dgm:pt modelId="{76A3FB42-F7EE-47F7-AF08-243AB763B48D}" type="sibTrans" cxnId="{0646E422-D234-4C91-9D4A-EAEC977665CC}">
      <dgm:prSet/>
      <dgm:spPr/>
      <dgm:t>
        <a:bodyPr/>
        <a:lstStyle/>
        <a:p>
          <a:endParaRPr lang="en-GB"/>
        </a:p>
      </dgm:t>
    </dgm:pt>
    <dgm:pt modelId="{747D1074-322E-4C38-B987-805CF49844E5}">
      <dgm:prSet custT="1"/>
      <dgm:spPr/>
      <dgm:t>
        <a:bodyPr/>
        <a:lstStyle/>
        <a:p>
          <a:r>
            <a:rPr lang="en-GB" sz="1600" dirty="0" smtClean="0"/>
            <a:t>Improve data collection to ensure relevance, quality, validity and accuracy of data</a:t>
          </a:r>
        </a:p>
      </dgm:t>
    </dgm:pt>
    <dgm:pt modelId="{2883C727-D45F-4C1C-9C03-3859B0155FA7}" type="parTrans" cxnId="{211574D3-F666-4B5C-8B1D-EE500597F1E1}">
      <dgm:prSet/>
      <dgm:spPr/>
      <dgm:t>
        <a:bodyPr/>
        <a:lstStyle/>
        <a:p>
          <a:endParaRPr lang="en-GB"/>
        </a:p>
      </dgm:t>
    </dgm:pt>
    <dgm:pt modelId="{6D1A0A2A-D332-4A83-AA29-E85606AE66AE}" type="sibTrans" cxnId="{211574D3-F666-4B5C-8B1D-EE500597F1E1}">
      <dgm:prSet/>
      <dgm:spPr/>
      <dgm:t>
        <a:bodyPr/>
        <a:lstStyle/>
        <a:p>
          <a:endParaRPr lang="en-GB"/>
        </a:p>
      </dgm:t>
    </dgm:pt>
    <dgm:pt modelId="{ECBF44B7-19AC-42BB-96C3-D74B6EF313BA}">
      <dgm:prSet custT="1"/>
      <dgm:spPr/>
      <dgm:t>
        <a:bodyPr/>
        <a:lstStyle/>
        <a:p>
          <a:r>
            <a:rPr lang="en-GB" sz="1600" dirty="0" smtClean="0"/>
            <a:t>Permit comparisons between events and track changes over time in relation to impacts of NDT and/or Provincially-supported events</a:t>
          </a:r>
        </a:p>
      </dgm:t>
    </dgm:pt>
    <dgm:pt modelId="{B23ECF57-3132-4E23-8132-1BFD63C8EFF0}" type="parTrans" cxnId="{0D77BD92-EB6B-4E40-AE72-7D761D0AFE93}">
      <dgm:prSet/>
      <dgm:spPr/>
      <dgm:t>
        <a:bodyPr/>
        <a:lstStyle/>
        <a:p>
          <a:endParaRPr lang="en-GB"/>
        </a:p>
      </dgm:t>
    </dgm:pt>
    <dgm:pt modelId="{F5BB0A89-14B4-4CE3-AA45-3B0E7CA9E34F}" type="sibTrans" cxnId="{0D77BD92-EB6B-4E40-AE72-7D761D0AFE93}">
      <dgm:prSet/>
      <dgm:spPr/>
      <dgm:t>
        <a:bodyPr/>
        <a:lstStyle/>
        <a:p>
          <a:endParaRPr lang="en-GB"/>
        </a:p>
      </dgm:t>
    </dgm:pt>
    <dgm:pt modelId="{ED3DFFB7-E832-4205-AE56-4936199B481F}">
      <dgm:prSet custT="1"/>
      <dgm:spPr/>
      <dgm:t>
        <a:bodyPr/>
        <a:lstStyle/>
        <a:p>
          <a:r>
            <a:rPr lang="en-GB" sz="1600" dirty="0" smtClean="0"/>
            <a:t>Standardise return on investment (ROI) of economic impacts </a:t>
          </a:r>
          <a:endParaRPr lang="en-GB" sz="1600" dirty="0"/>
        </a:p>
      </dgm:t>
    </dgm:pt>
    <dgm:pt modelId="{347EB1DB-DC97-4EBA-A35E-6C5EE124E1DA}" type="parTrans" cxnId="{18CDC1B5-9EB5-41EF-81D2-0920B04526C2}">
      <dgm:prSet/>
      <dgm:spPr/>
      <dgm:t>
        <a:bodyPr/>
        <a:lstStyle/>
        <a:p>
          <a:endParaRPr lang="en-GB"/>
        </a:p>
      </dgm:t>
    </dgm:pt>
    <dgm:pt modelId="{C4F800BC-82CD-4FED-8228-F7716CE34074}" type="sibTrans" cxnId="{18CDC1B5-9EB5-41EF-81D2-0920B04526C2}">
      <dgm:prSet/>
      <dgm:spPr/>
      <dgm:t>
        <a:bodyPr/>
        <a:lstStyle/>
        <a:p>
          <a:endParaRPr lang="en-GB"/>
        </a:p>
      </dgm:t>
    </dgm:pt>
    <dgm:pt modelId="{78493C1A-7053-4D7D-8557-EE9FF208ED61}">
      <dgm:prSet custT="1"/>
      <dgm:spPr/>
      <dgm:t>
        <a:bodyPr/>
        <a:lstStyle/>
        <a:p>
          <a:r>
            <a:rPr lang="en-GB" sz="1600" dirty="0" smtClean="0"/>
            <a:t>Generate information that can assist in making decisions regarding which events should be supported or continued to be supported </a:t>
          </a:r>
          <a:endParaRPr lang="en-GB" sz="1600" dirty="0"/>
        </a:p>
      </dgm:t>
    </dgm:pt>
    <dgm:pt modelId="{F81FB6E3-B75B-4530-81D9-0DE288CF82E0}" type="parTrans" cxnId="{277731CF-F3A5-4633-A80E-BAE562256A7D}">
      <dgm:prSet/>
      <dgm:spPr/>
      <dgm:t>
        <a:bodyPr/>
        <a:lstStyle/>
        <a:p>
          <a:endParaRPr lang="en-GB"/>
        </a:p>
      </dgm:t>
    </dgm:pt>
    <dgm:pt modelId="{7D2EE455-BDFF-4CC9-ABB8-013EE996828F}" type="sibTrans" cxnId="{277731CF-F3A5-4633-A80E-BAE562256A7D}">
      <dgm:prSet/>
      <dgm:spPr/>
      <dgm:t>
        <a:bodyPr/>
        <a:lstStyle/>
        <a:p>
          <a:endParaRPr lang="en-GB"/>
        </a:p>
      </dgm:t>
    </dgm:pt>
    <dgm:pt modelId="{7B5F3840-D308-4C98-9DF1-526FF86DD849}">
      <dgm:prSet custT="1"/>
      <dgm:spPr/>
      <dgm:t>
        <a:bodyPr/>
        <a:lstStyle/>
        <a:p>
          <a:pPr algn="ctr"/>
          <a:r>
            <a:rPr lang="en-GB" sz="2800" b="1" dirty="0" smtClean="0"/>
            <a:t>Strategic orientation of Event Evaluation Framework is intended to:</a:t>
          </a:r>
          <a:endParaRPr lang="en-GB" sz="2800" b="1" dirty="0"/>
        </a:p>
      </dgm:t>
    </dgm:pt>
    <dgm:pt modelId="{C6ABBA2E-36C7-496F-B40D-E98121AA4DA1}" type="parTrans" cxnId="{218C55F1-833E-44DA-A2CE-15AF1086FD0C}">
      <dgm:prSet/>
      <dgm:spPr/>
      <dgm:t>
        <a:bodyPr/>
        <a:lstStyle/>
        <a:p>
          <a:endParaRPr lang="en-GB"/>
        </a:p>
      </dgm:t>
    </dgm:pt>
    <dgm:pt modelId="{95211108-EB85-4AE2-A7DD-91E0C8472E5D}" type="sibTrans" cxnId="{218C55F1-833E-44DA-A2CE-15AF1086FD0C}">
      <dgm:prSet/>
      <dgm:spPr/>
      <dgm:t>
        <a:bodyPr/>
        <a:lstStyle/>
        <a:p>
          <a:endParaRPr lang="en-GB"/>
        </a:p>
      </dgm:t>
    </dgm:pt>
    <dgm:pt modelId="{B6A9D357-B425-4165-BC28-12204174001F}" type="pres">
      <dgm:prSet presAssocID="{426AAD0D-2FA5-4705-B37A-3A5BF8A4C82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FEF994A-EA1B-4971-98DC-A04D2DB49C26}" type="pres">
      <dgm:prSet presAssocID="{78493C1A-7053-4D7D-8557-EE9FF208ED61}" presName="boxAndChildren" presStyleCnt="0"/>
      <dgm:spPr/>
      <dgm:t>
        <a:bodyPr/>
        <a:lstStyle/>
        <a:p>
          <a:endParaRPr lang="en-GB"/>
        </a:p>
      </dgm:t>
    </dgm:pt>
    <dgm:pt modelId="{76A19686-E4EF-4819-8031-B898C8A182A1}" type="pres">
      <dgm:prSet presAssocID="{78493C1A-7053-4D7D-8557-EE9FF208ED61}" presName="parentTextBox" presStyleLbl="node1" presStyleIdx="0" presStyleCnt="8"/>
      <dgm:spPr/>
      <dgm:t>
        <a:bodyPr/>
        <a:lstStyle/>
        <a:p>
          <a:endParaRPr lang="en-GB"/>
        </a:p>
      </dgm:t>
    </dgm:pt>
    <dgm:pt modelId="{3693E9CC-DA33-4BC5-8625-D3BB15BE04D4}" type="pres">
      <dgm:prSet presAssocID="{C4F800BC-82CD-4FED-8228-F7716CE34074}" presName="sp" presStyleCnt="0"/>
      <dgm:spPr/>
      <dgm:t>
        <a:bodyPr/>
        <a:lstStyle/>
        <a:p>
          <a:endParaRPr lang="en-GB"/>
        </a:p>
      </dgm:t>
    </dgm:pt>
    <dgm:pt modelId="{96248673-81FD-4205-BC6D-F6C441EF1E2A}" type="pres">
      <dgm:prSet presAssocID="{ED3DFFB7-E832-4205-AE56-4936199B481F}" presName="arrowAndChildren" presStyleCnt="0"/>
      <dgm:spPr/>
      <dgm:t>
        <a:bodyPr/>
        <a:lstStyle/>
        <a:p>
          <a:endParaRPr lang="en-GB"/>
        </a:p>
      </dgm:t>
    </dgm:pt>
    <dgm:pt modelId="{CD36AA31-06F0-4AA4-8652-BC8A7C0A81F9}" type="pres">
      <dgm:prSet presAssocID="{ED3DFFB7-E832-4205-AE56-4936199B481F}" presName="parentTextArrow" presStyleLbl="node1" presStyleIdx="1" presStyleCnt="8"/>
      <dgm:spPr/>
      <dgm:t>
        <a:bodyPr/>
        <a:lstStyle/>
        <a:p>
          <a:endParaRPr lang="en-GB"/>
        </a:p>
      </dgm:t>
    </dgm:pt>
    <dgm:pt modelId="{4BED7EBB-B054-4258-A61D-9CB076264EA2}" type="pres">
      <dgm:prSet presAssocID="{F5BB0A89-14B4-4CE3-AA45-3B0E7CA9E34F}" presName="sp" presStyleCnt="0"/>
      <dgm:spPr/>
      <dgm:t>
        <a:bodyPr/>
        <a:lstStyle/>
        <a:p>
          <a:endParaRPr lang="en-GB"/>
        </a:p>
      </dgm:t>
    </dgm:pt>
    <dgm:pt modelId="{103EF4D2-ACE4-4103-8539-073795787C0A}" type="pres">
      <dgm:prSet presAssocID="{ECBF44B7-19AC-42BB-96C3-D74B6EF313BA}" presName="arrowAndChildren" presStyleCnt="0"/>
      <dgm:spPr/>
      <dgm:t>
        <a:bodyPr/>
        <a:lstStyle/>
        <a:p>
          <a:endParaRPr lang="en-GB"/>
        </a:p>
      </dgm:t>
    </dgm:pt>
    <dgm:pt modelId="{03E2E0E6-BD54-4FB2-AFD2-7D976C2AAA7C}" type="pres">
      <dgm:prSet presAssocID="{ECBF44B7-19AC-42BB-96C3-D74B6EF313BA}" presName="parentTextArrow" presStyleLbl="node1" presStyleIdx="2" presStyleCnt="8"/>
      <dgm:spPr/>
      <dgm:t>
        <a:bodyPr/>
        <a:lstStyle/>
        <a:p>
          <a:endParaRPr lang="en-GB"/>
        </a:p>
      </dgm:t>
    </dgm:pt>
    <dgm:pt modelId="{38C9E709-B18C-4D80-8A55-692AB5F2C889}" type="pres">
      <dgm:prSet presAssocID="{6D1A0A2A-D332-4A83-AA29-E85606AE66AE}" presName="sp" presStyleCnt="0"/>
      <dgm:spPr/>
      <dgm:t>
        <a:bodyPr/>
        <a:lstStyle/>
        <a:p>
          <a:endParaRPr lang="en-GB"/>
        </a:p>
      </dgm:t>
    </dgm:pt>
    <dgm:pt modelId="{5F385142-774C-437F-8FBF-49CA7EC251E3}" type="pres">
      <dgm:prSet presAssocID="{747D1074-322E-4C38-B987-805CF49844E5}" presName="arrowAndChildren" presStyleCnt="0"/>
      <dgm:spPr/>
      <dgm:t>
        <a:bodyPr/>
        <a:lstStyle/>
        <a:p>
          <a:endParaRPr lang="en-GB"/>
        </a:p>
      </dgm:t>
    </dgm:pt>
    <dgm:pt modelId="{48175E89-C496-4066-B182-2E8AA52BBD2A}" type="pres">
      <dgm:prSet presAssocID="{747D1074-322E-4C38-B987-805CF49844E5}" presName="parentTextArrow" presStyleLbl="node1" presStyleIdx="3" presStyleCnt="8"/>
      <dgm:spPr/>
      <dgm:t>
        <a:bodyPr/>
        <a:lstStyle/>
        <a:p>
          <a:endParaRPr lang="en-GB"/>
        </a:p>
      </dgm:t>
    </dgm:pt>
    <dgm:pt modelId="{F47FE2B4-9FAB-444A-8BB7-33371FC30389}" type="pres">
      <dgm:prSet presAssocID="{76A3FB42-F7EE-47F7-AF08-243AB763B48D}" presName="sp" presStyleCnt="0"/>
      <dgm:spPr/>
      <dgm:t>
        <a:bodyPr/>
        <a:lstStyle/>
        <a:p>
          <a:endParaRPr lang="en-GB"/>
        </a:p>
      </dgm:t>
    </dgm:pt>
    <dgm:pt modelId="{EA633492-465D-4F59-BC7F-9045EDBB89CF}" type="pres">
      <dgm:prSet presAssocID="{C7EB1884-8BF8-45C0-8505-BBCC5AB54DC1}" presName="arrowAndChildren" presStyleCnt="0"/>
      <dgm:spPr/>
      <dgm:t>
        <a:bodyPr/>
        <a:lstStyle/>
        <a:p>
          <a:endParaRPr lang="en-GB"/>
        </a:p>
      </dgm:t>
    </dgm:pt>
    <dgm:pt modelId="{9192295D-FA3B-44C6-93C1-7A4876BF5B74}" type="pres">
      <dgm:prSet presAssocID="{C7EB1884-8BF8-45C0-8505-BBCC5AB54DC1}" presName="parentTextArrow" presStyleLbl="node1" presStyleIdx="4" presStyleCnt="8"/>
      <dgm:spPr/>
      <dgm:t>
        <a:bodyPr/>
        <a:lstStyle/>
        <a:p>
          <a:endParaRPr lang="en-GB"/>
        </a:p>
      </dgm:t>
    </dgm:pt>
    <dgm:pt modelId="{555553EC-AFDC-4EB3-87AC-E4159929FCE0}" type="pres">
      <dgm:prSet presAssocID="{17D4129C-C223-4AC2-BC71-D1CF930A4B47}" presName="sp" presStyleCnt="0"/>
      <dgm:spPr/>
      <dgm:t>
        <a:bodyPr/>
        <a:lstStyle/>
        <a:p>
          <a:endParaRPr lang="en-GB"/>
        </a:p>
      </dgm:t>
    </dgm:pt>
    <dgm:pt modelId="{D9634F51-E526-493C-BA56-0D8501134878}" type="pres">
      <dgm:prSet presAssocID="{F24E012D-713C-427A-8623-AE980217743B}" presName="arrowAndChildren" presStyleCnt="0"/>
      <dgm:spPr/>
      <dgm:t>
        <a:bodyPr/>
        <a:lstStyle/>
        <a:p>
          <a:endParaRPr lang="en-GB"/>
        </a:p>
      </dgm:t>
    </dgm:pt>
    <dgm:pt modelId="{5848957F-6EAE-4696-BC1B-8D80D69B5466}" type="pres">
      <dgm:prSet presAssocID="{F24E012D-713C-427A-8623-AE980217743B}" presName="parentTextArrow" presStyleLbl="node1" presStyleIdx="5" presStyleCnt="8"/>
      <dgm:spPr/>
      <dgm:t>
        <a:bodyPr/>
        <a:lstStyle/>
        <a:p>
          <a:endParaRPr lang="en-GB"/>
        </a:p>
      </dgm:t>
    </dgm:pt>
    <dgm:pt modelId="{E7339A92-1A50-40BE-81F0-4FA3F4B34552}" type="pres">
      <dgm:prSet presAssocID="{8134EBAC-E0AA-4A06-8CAB-F113615BB224}" presName="sp" presStyleCnt="0"/>
      <dgm:spPr/>
      <dgm:t>
        <a:bodyPr/>
        <a:lstStyle/>
        <a:p>
          <a:endParaRPr lang="en-GB"/>
        </a:p>
      </dgm:t>
    </dgm:pt>
    <dgm:pt modelId="{524F8C41-FF45-461C-881B-74E4D5A647D0}" type="pres">
      <dgm:prSet presAssocID="{07644917-AA21-49CB-AC12-1787EB7D506E}" presName="arrowAndChildren" presStyleCnt="0"/>
      <dgm:spPr/>
      <dgm:t>
        <a:bodyPr/>
        <a:lstStyle/>
        <a:p>
          <a:endParaRPr lang="en-GB"/>
        </a:p>
      </dgm:t>
    </dgm:pt>
    <dgm:pt modelId="{3A44EEDF-98F3-43F4-86D1-024B9A98AC25}" type="pres">
      <dgm:prSet presAssocID="{07644917-AA21-49CB-AC12-1787EB7D506E}" presName="parentTextArrow" presStyleLbl="node1" presStyleIdx="6" presStyleCnt="8"/>
      <dgm:spPr/>
      <dgm:t>
        <a:bodyPr/>
        <a:lstStyle/>
        <a:p>
          <a:endParaRPr lang="en-GB"/>
        </a:p>
      </dgm:t>
    </dgm:pt>
    <dgm:pt modelId="{007282A2-A109-4CC0-B28E-601EE6DAF637}" type="pres">
      <dgm:prSet presAssocID="{95211108-EB85-4AE2-A7DD-91E0C8472E5D}" presName="sp" presStyleCnt="0"/>
      <dgm:spPr/>
      <dgm:t>
        <a:bodyPr/>
        <a:lstStyle/>
        <a:p>
          <a:endParaRPr lang="en-GB"/>
        </a:p>
      </dgm:t>
    </dgm:pt>
    <dgm:pt modelId="{F4CEC447-4ED3-47D9-B0C0-7C78AEC09D89}" type="pres">
      <dgm:prSet presAssocID="{7B5F3840-D308-4C98-9DF1-526FF86DD849}" presName="arrowAndChildren" presStyleCnt="0"/>
      <dgm:spPr/>
      <dgm:t>
        <a:bodyPr/>
        <a:lstStyle/>
        <a:p>
          <a:endParaRPr lang="en-GB"/>
        </a:p>
      </dgm:t>
    </dgm:pt>
    <dgm:pt modelId="{FF6C2798-EA7C-4DD3-BFBC-2AC67DE4F721}" type="pres">
      <dgm:prSet presAssocID="{7B5F3840-D308-4C98-9DF1-526FF86DD849}" presName="parentTextArrow" presStyleLbl="node1" presStyleIdx="7" presStyleCnt="8" custScaleY="234882"/>
      <dgm:spPr/>
      <dgm:t>
        <a:bodyPr/>
        <a:lstStyle/>
        <a:p>
          <a:endParaRPr lang="en-GB"/>
        </a:p>
      </dgm:t>
    </dgm:pt>
  </dgm:ptLst>
  <dgm:cxnLst>
    <dgm:cxn modelId="{B78BB46C-D4CA-4D18-B216-6E5ADEF0670B}" type="presOf" srcId="{ECBF44B7-19AC-42BB-96C3-D74B6EF313BA}" destId="{03E2E0E6-BD54-4FB2-AFD2-7D976C2AAA7C}" srcOrd="0" destOrd="0" presId="urn:microsoft.com/office/officeart/2005/8/layout/process4"/>
    <dgm:cxn modelId="{36D2EC44-3574-4891-89C4-C1DC7F130873}" type="presOf" srcId="{ED3DFFB7-E832-4205-AE56-4936199B481F}" destId="{CD36AA31-06F0-4AA4-8652-BC8A7C0A81F9}" srcOrd="0" destOrd="0" presId="urn:microsoft.com/office/officeart/2005/8/layout/process4"/>
    <dgm:cxn modelId="{0D77BD92-EB6B-4E40-AE72-7D761D0AFE93}" srcId="{426AAD0D-2FA5-4705-B37A-3A5BF8A4C829}" destId="{ECBF44B7-19AC-42BB-96C3-D74B6EF313BA}" srcOrd="5" destOrd="0" parTransId="{B23ECF57-3132-4E23-8132-1BFD63C8EFF0}" sibTransId="{F5BB0A89-14B4-4CE3-AA45-3B0E7CA9E34F}"/>
    <dgm:cxn modelId="{9C605B70-2569-4776-8796-7EC4A19B3A6E}" srcId="{426AAD0D-2FA5-4705-B37A-3A5BF8A4C829}" destId="{F24E012D-713C-427A-8623-AE980217743B}" srcOrd="2" destOrd="0" parTransId="{19DE3C31-8A93-489F-AD4B-F19D612F9F02}" sibTransId="{17D4129C-C223-4AC2-BC71-D1CF930A4B47}"/>
    <dgm:cxn modelId="{211574D3-F666-4B5C-8B1D-EE500597F1E1}" srcId="{426AAD0D-2FA5-4705-B37A-3A5BF8A4C829}" destId="{747D1074-322E-4C38-B987-805CF49844E5}" srcOrd="4" destOrd="0" parTransId="{2883C727-D45F-4C1C-9C03-3859B0155FA7}" sibTransId="{6D1A0A2A-D332-4A83-AA29-E85606AE66AE}"/>
    <dgm:cxn modelId="{277731CF-F3A5-4633-A80E-BAE562256A7D}" srcId="{426AAD0D-2FA5-4705-B37A-3A5BF8A4C829}" destId="{78493C1A-7053-4D7D-8557-EE9FF208ED61}" srcOrd="7" destOrd="0" parTransId="{F81FB6E3-B75B-4530-81D9-0DE288CF82E0}" sibTransId="{7D2EE455-BDFF-4CC9-ABB8-013EE996828F}"/>
    <dgm:cxn modelId="{2F9AC4D2-BA3B-4E82-9818-506AA389B01C}" type="presOf" srcId="{7B5F3840-D308-4C98-9DF1-526FF86DD849}" destId="{FF6C2798-EA7C-4DD3-BFBC-2AC67DE4F721}" srcOrd="0" destOrd="0" presId="urn:microsoft.com/office/officeart/2005/8/layout/process4"/>
    <dgm:cxn modelId="{E19F15C1-A1C8-4EA0-9FD7-520E1408C336}" type="presOf" srcId="{F24E012D-713C-427A-8623-AE980217743B}" destId="{5848957F-6EAE-4696-BC1B-8D80D69B5466}" srcOrd="0" destOrd="0" presId="urn:microsoft.com/office/officeart/2005/8/layout/process4"/>
    <dgm:cxn modelId="{218C55F1-833E-44DA-A2CE-15AF1086FD0C}" srcId="{426AAD0D-2FA5-4705-B37A-3A5BF8A4C829}" destId="{7B5F3840-D308-4C98-9DF1-526FF86DD849}" srcOrd="0" destOrd="0" parTransId="{C6ABBA2E-36C7-496F-B40D-E98121AA4DA1}" sibTransId="{95211108-EB85-4AE2-A7DD-91E0C8472E5D}"/>
    <dgm:cxn modelId="{0646E422-D234-4C91-9D4A-EAEC977665CC}" srcId="{426AAD0D-2FA5-4705-B37A-3A5BF8A4C829}" destId="{C7EB1884-8BF8-45C0-8505-BBCC5AB54DC1}" srcOrd="3" destOrd="0" parTransId="{3AEFECCB-3043-48E8-A4FC-6E0CBB5078F2}" sibTransId="{76A3FB42-F7EE-47F7-AF08-243AB763B48D}"/>
    <dgm:cxn modelId="{1A528B15-C9A9-4B99-9823-C73D65F11664}" type="presOf" srcId="{747D1074-322E-4C38-B987-805CF49844E5}" destId="{48175E89-C496-4066-B182-2E8AA52BBD2A}" srcOrd="0" destOrd="0" presId="urn:microsoft.com/office/officeart/2005/8/layout/process4"/>
    <dgm:cxn modelId="{18CDC1B5-9EB5-41EF-81D2-0920B04526C2}" srcId="{426AAD0D-2FA5-4705-B37A-3A5BF8A4C829}" destId="{ED3DFFB7-E832-4205-AE56-4936199B481F}" srcOrd="6" destOrd="0" parTransId="{347EB1DB-DC97-4EBA-A35E-6C5EE124E1DA}" sibTransId="{C4F800BC-82CD-4FED-8228-F7716CE34074}"/>
    <dgm:cxn modelId="{F3FE782B-0F1B-4B88-8B7D-18D85629417E}" srcId="{426AAD0D-2FA5-4705-B37A-3A5BF8A4C829}" destId="{07644917-AA21-49CB-AC12-1787EB7D506E}" srcOrd="1" destOrd="0" parTransId="{1144C50E-6D91-4CA0-8FF5-1952E4538DE5}" sibTransId="{8134EBAC-E0AA-4A06-8CAB-F113615BB224}"/>
    <dgm:cxn modelId="{58E87CBE-4659-47F0-85C5-177146D958FE}" type="presOf" srcId="{426AAD0D-2FA5-4705-B37A-3A5BF8A4C829}" destId="{B6A9D357-B425-4165-BC28-12204174001F}" srcOrd="0" destOrd="0" presId="urn:microsoft.com/office/officeart/2005/8/layout/process4"/>
    <dgm:cxn modelId="{FF90519F-D1CC-4360-A0EC-53A323CE3219}" type="presOf" srcId="{78493C1A-7053-4D7D-8557-EE9FF208ED61}" destId="{76A19686-E4EF-4819-8031-B898C8A182A1}" srcOrd="0" destOrd="0" presId="urn:microsoft.com/office/officeart/2005/8/layout/process4"/>
    <dgm:cxn modelId="{FA2DFBD3-A8F7-4925-93E4-8C0DD69F1A3D}" type="presOf" srcId="{07644917-AA21-49CB-AC12-1787EB7D506E}" destId="{3A44EEDF-98F3-43F4-86D1-024B9A98AC25}" srcOrd="0" destOrd="0" presId="urn:microsoft.com/office/officeart/2005/8/layout/process4"/>
    <dgm:cxn modelId="{D97E2FF7-1132-4289-8DDD-5117B90F2C1E}" type="presOf" srcId="{C7EB1884-8BF8-45C0-8505-BBCC5AB54DC1}" destId="{9192295D-FA3B-44C6-93C1-7A4876BF5B74}" srcOrd="0" destOrd="0" presId="urn:microsoft.com/office/officeart/2005/8/layout/process4"/>
    <dgm:cxn modelId="{7D9A5202-2CDC-4075-BC21-E6A7BB03086E}" type="presParOf" srcId="{B6A9D357-B425-4165-BC28-12204174001F}" destId="{CFEF994A-EA1B-4971-98DC-A04D2DB49C26}" srcOrd="0" destOrd="0" presId="urn:microsoft.com/office/officeart/2005/8/layout/process4"/>
    <dgm:cxn modelId="{28EB170F-2CD8-4C5B-93F0-3CEF04921855}" type="presParOf" srcId="{CFEF994A-EA1B-4971-98DC-A04D2DB49C26}" destId="{76A19686-E4EF-4819-8031-B898C8A182A1}" srcOrd="0" destOrd="0" presId="urn:microsoft.com/office/officeart/2005/8/layout/process4"/>
    <dgm:cxn modelId="{343C32FA-BCC3-47AE-B7C1-6B60DE9C5490}" type="presParOf" srcId="{B6A9D357-B425-4165-BC28-12204174001F}" destId="{3693E9CC-DA33-4BC5-8625-D3BB15BE04D4}" srcOrd="1" destOrd="0" presId="urn:microsoft.com/office/officeart/2005/8/layout/process4"/>
    <dgm:cxn modelId="{A996474A-31C5-4AC7-AFDD-28695E943D42}" type="presParOf" srcId="{B6A9D357-B425-4165-BC28-12204174001F}" destId="{96248673-81FD-4205-BC6D-F6C441EF1E2A}" srcOrd="2" destOrd="0" presId="urn:microsoft.com/office/officeart/2005/8/layout/process4"/>
    <dgm:cxn modelId="{954E6102-5AD2-470E-B8BB-DFB866DF5B5F}" type="presParOf" srcId="{96248673-81FD-4205-BC6D-F6C441EF1E2A}" destId="{CD36AA31-06F0-4AA4-8652-BC8A7C0A81F9}" srcOrd="0" destOrd="0" presId="urn:microsoft.com/office/officeart/2005/8/layout/process4"/>
    <dgm:cxn modelId="{D679156F-2890-41C4-A791-931F1FDB98BC}" type="presParOf" srcId="{B6A9D357-B425-4165-BC28-12204174001F}" destId="{4BED7EBB-B054-4258-A61D-9CB076264EA2}" srcOrd="3" destOrd="0" presId="urn:microsoft.com/office/officeart/2005/8/layout/process4"/>
    <dgm:cxn modelId="{28D78CEF-A70D-46A6-ACB4-DAC047600C94}" type="presParOf" srcId="{B6A9D357-B425-4165-BC28-12204174001F}" destId="{103EF4D2-ACE4-4103-8539-073795787C0A}" srcOrd="4" destOrd="0" presId="urn:microsoft.com/office/officeart/2005/8/layout/process4"/>
    <dgm:cxn modelId="{90D9313B-A4F0-425D-9A71-C2380C66A70F}" type="presParOf" srcId="{103EF4D2-ACE4-4103-8539-073795787C0A}" destId="{03E2E0E6-BD54-4FB2-AFD2-7D976C2AAA7C}" srcOrd="0" destOrd="0" presId="urn:microsoft.com/office/officeart/2005/8/layout/process4"/>
    <dgm:cxn modelId="{BCD63903-9F4B-4ED9-B3F5-5C76C91D9486}" type="presParOf" srcId="{B6A9D357-B425-4165-BC28-12204174001F}" destId="{38C9E709-B18C-4D80-8A55-692AB5F2C889}" srcOrd="5" destOrd="0" presId="urn:microsoft.com/office/officeart/2005/8/layout/process4"/>
    <dgm:cxn modelId="{F5512845-7326-4821-86BC-98610A396248}" type="presParOf" srcId="{B6A9D357-B425-4165-BC28-12204174001F}" destId="{5F385142-774C-437F-8FBF-49CA7EC251E3}" srcOrd="6" destOrd="0" presId="urn:microsoft.com/office/officeart/2005/8/layout/process4"/>
    <dgm:cxn modelId="{81BA6CC0-DED0-451B-8590-50D379B6405E}" type="presParOf" srcId="{5F385142-774C-437F-8FBF-49CA7EC251E3}" destId="{48175E89-C496-4066-B182-2E8AA52BBD2A}" srcOrd="0" destOrd="0" presId="urn:microsoft.com/office/officeart/2005/8/layout/process4"/>
    <dgm:cxn modelId="{6F447D67-718D-4D4D-828B-5630E119A861}" type="presParOf" srcId="{B6A9D357-B425-4165-BC28-12204174001F}" destId="{F47FE2B4-9FAB-444A-8BB7-33371FC30389}" srcOrd="7" destOrd="0" presId="urn:microsoft.com/office/officeart/2005/8/layout/process4"/>
    <dgm:cxn modelId="{E842DBA4-61C6-4D31-AD06-60BE2F0ADEDD}" type="presParOf" srcId="{B6A9D357-B425-4165-BC28-12204174001F}" destId="{EA633492-465D-4F59-BC7F-9045EDBB89CF}" srcOrd="8" destOrd="0" presId="urn:microsoft.com/office/officeart/2005/8/layout/process4"/>
    <dgm:cxn modelId="{E4280657-1169-4505-ABD6-BCF066967C84}" type="presParOf" srcId="{EA633492-465D-4F59-BC7F-9045EDBB89CF}" destId="{9192295D-FA3B-44C6-93C1-7A4876BF5B74}" srcOrd="0" destOrd="0" presId="urn:microsoft.com/office/officeart/2005/8/layout/process4"/>
    <dgm:cxn modelId="{33351D89-D822-4B75-9A7E-E64A2FC8FCB3}" type="presParOf" srcId="{B6A9D357-B425-4165-BC28-12204174001F}" destId="{555553EC-AFDC-4EB3-87AC-E4159929FCE0}" srcOrd="9" destOrd="0" presId="urn:microsoft.com/office/officeart/2005/8/layout/process4"/>
    <dgm:cxn modelId="{5605169B-2E05-4366-9063-488B9D6422BC}" type="presParOf" srcId="{B6A9D357-B425-4165-BC28-12204174001F}" destId="{D9634F51-E526-493C-BA56-0D8501134878}" srcOrd="10" destOrd="0" presId="urn:microsoft.com/office/officeart/2005/8/layout/process4"/>
    <dgm:cxn modelId="{130A2312-0D72-499A-A8F4-5DC6C7DF8D79}" type="presParOf" srcId="{D9634F51-E526-493C-BA56-0D8501134878}" destId="{5848957F-6EAE-4696-BC1B-8D80D69B5466}" srcOrd="0" destOrd="0" presId="urn:microsoft.com/office/officeart/2005/8/layout/process4"/>
    <dgm:cxn modelId="{0CAA3F13-A200-4C5A-96C8-566067F852DE}" type="presParOf" srcId="{B6A9D357-B425-4165-BC28-12204174001F}" destId="{E7339A92-1A50-40BE-81F0-4FA3F4B34552}" srcOrd="11" destOrd="0" presId="urn:microsoft.com/office/officeart/2005/8/layout/process4"/>
    <dgm:cxn modelId="{889BE2DE-CE79-4D2E-9880-6DE94CE58883}" type="presParOf" srcId="{B6A9D357-B425-4165-BC28-12204174001F}" destId="{524F8C41-FF45-461C-881B-74E4D5A647D0}" srcOrd="12" destOrd="0" presId="urn:microsoft.com/office/officeart/2005/8/layout/process4"/>
    <dgm:cxn modelId="{43A73BE3-E531-4ADE-A81B-3C188DE36925}" type="presParOf" srcId="{524F8C41-FF45-461C-881B-74E4D5A647D0}" destId="{3A44EEDF-98F3-43F4-86D1-024B9A98AC25}" srcOrd="0" destOrd="0" presId="urn:microsoft.com/office/officeart/2005/8/layout/process4"/>
    <dgm:cxn modelId="{4F167776-15DC-40FE-9FF6-BF1D2B1FC238}" type="presParOf" srcId="{B6A9D357-B425-4165-BC28-12204174001F}" destId="{007282A2-A109-4CC0-B28E-601EE6DAF637}" srcOrd="13" destOrd="0" presId="urn:microsoft.com/office/officeart/2005/8/layout/process4"/>
    <dgm:cxn modelId="{A4BC8E1D-23AD-4A67-9934-3A116621ED40}" type="presParOf" srcId="{B6A9D357-B425-4165-BC28-12204174001F}" destId="{F4CEC447-4ED3-47D9-B0C0-7C78AEC09D89}" srcOrd="14" destOrd="0" presId="urn:microsoft.com/office/officeart/2005/8/layout/process4"/>
    <dgm:cxn modelId="{D65FC7B0-3AAC-471D-8E9A-6C67A11C1D7F}" type="presParOf" srcId="{F4CEC447-4ED3-47D9-B0C0-7C78AEC09D89}" destId="{FF6C2798-EA7C-4DD3-BFBC-2AC67DE4F72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6AAD0D-2FA5-4705-B37A-3A5BF8A4C829}" type="doc">
      <dgm:prSet loTypeId="urn:microsoft.com/office/officeart/2005/8/layout/process4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72A2BB7B-DE7D-4BB4-8161-F1834348CB22}">
      <dgm:prSet custT="1"/>
      <dgm:spPr/>
      <dgm:t>
        <a:bodyPr/>
        <a:lstStyle/>
        <a:p>
          <a:r>
            <a:rPr lang="en-GB" sz="3200" b="1" dirty="0" smtClean="0"/>
            <a:t>Phase 3 of research project has resulted in:</a:t>
          </a:r>
          <a:endParaRPr lang="en-GB" sz="3200" b="1" dirty="0"/>
        </a:p>
      </dgm:t>
    </dgm:pt>
    <dgm:pt modelId="{ECFD60A5-5162-474C-BA68-3EA34A086722}" type="parTrans" cxnId="{CB64DC54-0383-42A5-BBD4-9F11B9A396EF}">
      <dgm:prSet/>
      <dgm:spPr/>
      <dgm:t>
        <a:bodyPr/>
        <a:lstStyle/>
        <a:p>
          <a:endParaRPr lang="en-GB"/>
        </a:p>
      </dgm:t>
    </dgm:pt>
    <dgm:pt modelId="{E6C6D627-1E3F-4B1C-BABE-DEC9667AB0B6}" type="sibTrans" cxnId="{CB64DC54-0383-42A5-BBD4-9F11B9A396EF}">
      <dgm:prSet/>
      <dgm:spPr/>
      <dgm:t>
        <a:bodyPr/>
        <a:lstStyle/>
        <a:p>
          <a:endParaRPr lang="en-GB"/>
        </a:p>
      </dgm:t>
    </dgm:pt>
    <dgm:pt modelId="{A0104BE5-B8D4-4568-B8E5-F86DF399AAEB}">
      <dgm:prSet/>
      <dgm:spPr/>
      <dgm:t>
        <a:bodyPr/>
        <a:lstStyle/>
        <a:p>
          <a:r>
            <a:rPr lang="en-GB" dirty="0" smtClean="0"/>
            <a:t>Development of data collection instruments for event evaluation purposes that can be implemented across different types and sizes of events supported by NDT and/or Provinces</a:t>
          </a:r>
          <a:endParaRPr lang="en-GB" dirty="0"/>
        </a:p>
      </dgm:t>
    </dgm:pt>
    <dgm:pt modelId="{A062057C-B213-4CF8-B612-1D83A9AF5F46}" type="parTrans" cxnId="{44DEE4FF-A8F4-45F9-B4B3-9CA9BEA0D79C}">
      <dgm:prSet/>
      <dgm:spPr/>
      <dgm:t>
        <a:bodyPr/>
        <a:lstStyle/>
        <a:p>
          <a:endParaRPr lang="en-GB"/>
        </a:p>
      </dgm:t>
    </dgm:pt>
    <dgm:pt modelId="{3A07E67C-A3DF-440E-B4F8-BD41264205C5}" type="sibTrans" cxnId="{44DEE4FF-A8F4-45F9-B4B3-9CA9BEA0D79C}">
      <dgm:prSet/>
      <dgm:spPr/>
      <dgm:t>
        <a:bodyPr/>
        <a:lstStyle/>
        <a:p>
          <a:endParaRPr lang="en-GB"/>
        </a:p>
      </dgm:t>
    </dgm:pt>
    <dgm:pt modelId="{B19D7F54-1A2F-4A51-98C7-60EA5F5DF5C7}">
      <dgm:prSet/>
      <dgm:spPr/>
      <dgm:t>
        <a:bodyPr/>
        <a:lstStyle/>
        <a:p>
          <a:r>
            <a:rPr lang="en-GB" dirty="0" smtClean="0"/>
            <a:t>Development of indicators to inform Event Evaluation Framework</a:t>
          </a:r>
          <a:endParaRPr lang="en-GB" dirty="0"/>
        </a:p>
      </dgm:t>
    </dgm:pt>
    <dgm:pt modelId="{754797EB-38B6-4CD4-9059-540E744C2CC9}" type="parTrans" cxnId="{4F965201-BCA6-4C64-A05A-6916A9D32F1B}">
      <dgm:prSet/>
      <dgm:spPr/>
      <dgm:t>
        <a:bodyPr/>
        <a:lstStyle/>
        <a:p>
          <a:endParaRPr lang="en-GB"/>
        </a:p>
      </dgm:t>
    </dgm:pt>
    <dgm:pt modelId="{7D34BA33-6DC5-4AB9-BD4C-B070B9D019A2}" type="sibTrans" cxnId="{4F965201-BCA6-4C64-A05A-6916A9D32F1B}">
      <dgm:prSet/>
      <dgm:spPr/>
      <dgm:t>
        <a:bodyPr/>
        <a:lstStyle/>
        <a:p>
          <a:endParaRPr lang="en-GB"/>
        </a:p>
      </dgm:t>
    </dgm:pt>
    <dgm:pt modelId="{560C56FC-903D-4F23-9B0A-ECF0F652E633}">
      <dgm:prSet/>
      <dgm:spPr/>
      <dgm:t>
        <a:bodyPr/>
        <a:lstStyle/>
        <a:p>
          <a:r>
            <a:rPr lang="en-GB" dirty="0" smtClean="0"/>
            <a:t>Development of a training manual for data collection instruments and sampling framework for primary data collection as well as for undertaking economic impact analysis</a:t>
          </a:r>
          <a:endParaRPr lang="en-GB" dirty="0"/>
        </a:p>
      </dgm:t>
    </dgm:pt>
    <dgm:pt modelId="{28E51B30-9EC0-4996-8B58-7165288592A9}" type="parTrans" cxnId="{8B2542E5-38D0-4F85-990E-5459D05E6CF4}">
      <dgm:prSet/>
      <dgm:spPr/>
      <dgm:t>
        <a:bodyPr/>
        <a:lstStyle/>
        <a:p>
          <a:endParaRPr lang="en-GB"/>
        </a:p>
      </dgm:t>
    </dgm:pt>
    <dgm:pt modelId="{64140A8F-6133-4031-B23C-B39EEA6A4151}" type="sibTrans" cxnId="{8B2542E5-38D0-4F85-990E-5459D05E6CF4}">
      <dgm:prSet/>
      <dgm:spPr/>
      <dgm:t>
        <a:bodyPr/>
        <a:lstStyle/>
        <a:p>
          <a:endParaRPr lang="en-GB"/>
        </a:p>
      </dgm:t>
    </dgm:pt>
    <dgm:pt modelId="{B6A9D357-B425-4165-BC28-12204174001F}" type="pres">
      <dgm:prSet presAssocID="{426AAD0D-2FA5-4705-B37A-3A5BF8A4C82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C5BBA1A-CA2D-4A65-8E03-093250FE3310}" type="pres">
      <dgm:prSet presAssocID="{560C56FC-903D-4F23-9B0A-ECF0F652E633}" presName="boxAndChildren" presStyleCnt="0"/>
      <dgm:spPr/>
      <dgm:t>
        <a:bodyPr/>
        <a:lstStyle/>
        <a:p>
          <a:endParaRPr lang="en-GB"/>
        </a:p>
      </dgm:t>
    </dgm:pt>
    <dgm:pt modelId="{D726559B-9519-427F-B0B2-B7B6CE965797}" type="pres">
      <dgm:prSet presAssocID="{560C56FC-903D-4F23-9B0A-ECF0F652E633}" presName="parentTextBox" presStyleLbl="node1" presStyleIdx="0" presStyleCnt="4"/>
      <dgm:spPr/>
      <dgm:t>
        <a:bodyPr/>
        <a:lstStyle/>
        <a:p>
          <a:endParaRPr lang="en-GB"/>
        </a:p>
      </dgm:t>
    </dgm:pt>
    <dgm:pt modelId="{2E0E1C64-2F08-4686-978C-44E10EA601D7}" type="pres">
      <dgm:prSet presAssocID="{7D34BA33-6DC5-4AB9-BD4C-B070B9D019A2}" presName="sp" presStyleCnt="0"/>
      <dgm:spPr/>
      <dgm:t>
        <a:bodyPr/>
        <a:lstStyle/>
        <a:p>
          <a:endParaRPr lang="en-GB"/>
        </a:p>
      </dgm:t>
    </dgm:pt>
    <dgm:pt modelId="{D77D24FD-E4FF-445C-ADDD-2A552C1445F4}" type="pres">
      <dgm:prSet presAssocID="{B19D7F54-1A2F-4A51-98C7-60EA5F5DF5C7}" presName="arrowAndChildren" presStyleCnt="0"/>
      <dgm:spPr/>
      <dgm:t>
        <a:bodyPr/>
        <a:lstStyle/>
        <a:p>
          <a:endParaRPr lang="en-GB"/>
        </a:p>
      </dgm:t>
    </dgm:pt>
    <dgm:pt modelId="{3026C5B1-E748-4738-934D-10A7F76C01A4}" type="pres">
      <dgm:prSet presAssocID="{B19D7F54-1A2F-4A51-98C7-60EA5F5DF5C7}" presName="parentTextArrow" presStyleLbl="node1" presStyleIdx="1" presStyleCnt="4"/>
      <dgm:spPr/>
      <dgm:t>
        <a:bodyPr/>
        <a:lstStyle/>
        <a:p>
          <a:endParaRPr lang="en-GB"/>
        </a:p>
      </dgm:t>
    </dgm:pt>
    <dgm:pt modelId="{A82D93F9-A50F-4DE4-AE7B-E7439A66C246}" type="pres">
      <dgm:prSet presAssocID="{3A07E67C-A3DF-440E-B4F8-BD41264205C5}" presName="sp" presStyleCnt="0"/>
      <dgm:spPr/>
      <dgm:t>
        <a:bodyPr/>
        <a:lstStyle/>
        <a:p>
          <a:endParaRPr lang="en-GB"/>
        </a:p>
      </dgm:t>
    </dgm:pt>
    <dgm:pt modelId="{2AE7B7B2-EEC8-44EC-B1CB-CEAF38574EC3}" type="pres">
      <dgm:prSet presAssocID="{A0104BE5-B8D4-4568-B8E5-F86DF399AAEB}" presName="arrowAndChildren" presStyleCnt="0"/>
      <dgm:spPr/>
      <dgm:t>
        <a:bodyPr/>
        <a:lstStyle/>
        <a:p>
          <a:endParaRPr lang="en-GB"/>
        </a:p>
      </dgm:t>
    </dgm:pt>
    <dgm:pt modelId="{5C6FA9A5-34F1-4BC6-BA2C-C7AE814D4198}" type="pres">
      <dgm:prSet presAssocID="{A0104BE5-B8D4-4568-B8E5-F86DF399AAEB}" presName="parentTextArrow" presStyleLbl="node1" presStyleIdx="2" presStyleCnt="4"/>
      <dgm:spPr/>
      <dgm:t>
        <a:bodyPr/>
        <a:lstStyle/>
        <a:p>
          <a:endParaRPr lang="en-GB"/>
        </a:p>
      </dgm:t>
    </dgm:pt>
    <dgm:pt modelId="{CEC1C608-B5EE-4E8F-9764-D4C57B85301A}" type="pres">
      <dgm:prSet presAssocID="{E6C6D627-1E3F-4B1C-BABE-DEC9667AB0B6}" presName="sp" presStyleCnt="0"/>
      <dgm:spPr/>
      <dgm:t>
        <a:bodyPr/>
        <a:lstStyle/>
        <a:p>
          <a:endParaRPr lang="en-GB"/>
        </a:p>
      </dgm:t>
    </dgm:pt>
    <dgm:pt modelId="{418D10A9-701E-40F2-AA0F-396A157C7D40}" type="pres">
      <dgm:prSet presAssocID="{72A2BB7B-DE7D-4BB4-8161-F1834348CB22}" presName="arrowAndChildren" presStyleCnt="0"/>
      <dgm:spPr/>
      <dgm:t>
        <a:bodyPr/>
        <a:lstStyle/>
        <a:p>
          <a:endParaRPr lang="en-GB"/>
        </a:p>
      </dgm:t>
    </dgm:pt>
    <dgm:pt modelId="{FFBB0934-31DF-463C-B309-2FAE34566C7B}" type="pres">
      <dgm:prSet presAssocID="{72A2BB7B-DE7D-4BB4-8161-F1834348CB22}" presName="parentTextArrow" presStyleLbl="node1" presStyleIdx="3" presStyleCnt="4" custScaleY="190686"/>
      <dgm:spPr/>
      <dgm:t>
        <a:bodyPr/>
        <a:lstStyle/>
        <a:p>
          <a:endParaRPr lang="en-GB"/>
        </a:p>
      </dgm:t>
    </dgm:pt>
  </dgm:ptLst>
  <dgm:cxnLst>
    <dgm:cxn modelId="{A545E85B-6802-4BD6-B852-F2FDA4C20DF3}" type="presOf" srcId="{426AAD0D-2FA5-4705-B37A-3A5BF8A4C829}" destId="{B6A9D357-B425-4165-BC28-12204174001F}" srcOrd="0" destOrd="0" presId="urn:microsoft.com/office/officeart/2005/8/layout/process4"/>
    <dgm:cxn modelId="{7183E820-C818-4EC2-94CD-94D058795CDE}" type="presOf" srcId="{560C56FC-903D-4F23-9B0A-ECF0F652E633}" destId="{D726559B-9519-427F-B0B2-B7B6CE965797}" srcOrd="0" destOrd="0" presId="urn:microsoft.com/office/officeart/2005/8/layout/process4"/>
    <dgm:cxn modelId="{3F5202E9-2445-40FD-A7F2-53B6DEE0B8D7}" type="presOf" srcId="{72A2BB7B-DE7D-4BB4-8161-F1834348CB22}" destId="{FFBB0934-31DF-463C-B309-2FAE34566C7B}" srcOrd="0" destOrd="0" presId="urn:microsoft.com/office/officeart/2005/8/layout/process4"/>
    <dgm:cxn modelId="{CB64DC54-0383-42A5-BBD4-9F11B9A396EF}" srcId="{426AAD0D-2FA5-4705-B37A-3A5BF8A4C829}" destId="{72A2BB7B-DE7D-4BB4-8161-F1834348CB22}" srcOrd="0" destOrd="0" parTransId="{ECFD60A5-5162-474C-BA68-3EA34A086722}" sibTransId="{E6C6D627-1E3F-4B1C-BABE-DEC9667AB0B6}"/>
    <dgm:cxn modelId="{44DEE4FF-A8F4-45F9-B4B3-9CA9BEA0D79C}" srcId="{426AAD0D-2FA5-4705-B37A-3A5BF8A4C829}" destId="{A0104BE5-B8D4-4568-B8E5-F86DF399AAEB}" srcOrd="1" destOrd="0" parTransId="{A062057C-B213-4CF8-B612-1D83A9AF5F46}" sibTransId="{3A07E67C-A3DF-440E-B4F8-BD41264205C5}"/>
    <dgm:cxn modelId="{DBC5509A-19A9-4A0E-BCCC-DFC2776DD491}" type="presOf" srcId="{B19D7F54-1A2F-4A51-98C7-60EA5F5DF5C7}" destId="{3026C5B1-E748-4738-934D-10A7F76C01A4}" srcOrd="0" destOrd="0" presId="urn:microsoft.com/office/officeart/2005/8/layout/process4"/>
    <dgm:cxn modelId="{CD39344A-E019-46E5-9B41-60EA85E20A2A}" type="presOf" srcId="{A0104BE5-B8D4-4568-B8E5-F86DF399AAEB}" destId="{5C6FA9A5-34F1-4BC6-BA2C-C7AE814D4198}" srcOrd="0" destOrd="0" presId="urn:microsoft.com/office/officeart/2005/8/layout/process4"/>
    <dgm:cxn modelId="{4F965201-BCA6-4C64-A05A-6916A9D32F1B}" srcId="{426AAD0D-2FA5-4705-B37A-3A5BF8A4C829}" destId="{B19D7F54-1A2F-4A51-98C7-60EA5F5DF5C7}" srcOrd="2" destOrd="0" parTransId="{754797EB-38B6-4CD4-9059-540E744C2CC9}" sibTransId="{7D34BA33-6DC5-4AB9-BD4C-B070B9D019A2}"/>
    <dgm:cxn modelId="{8B2542E5-38D0-4F85-990E-5459D05E6CF4}" srcId="{426AAD0D-2FA5-4705-B37A-3A5BF8A4C829}" destId="{560C56FC-903D-4F23-9B0A-ECF0F652E633}" srcOrd="3" destOrd="0" parTransId="{28E51B30-9EC0-4996-8B58-7165288592A9}" sibTransId="{64140A8F-6133-4031-B23C-B39EEA6A4151}"/>
    <dgm:cxn modelId="{363AB33D-3490-4DDC-B2B8-A900548FA7B7}" type="presParOf" srcId="{B6A9D357-B425-4165-BC28-12204174001F}" destId="{7C5BBA1A-CA2D-4A65-8E03-093250FE3310}" srcOrd="0" destOrd="0" presId="urn:microsoft.com/office/officeart/2005/8/layout/process4"/>
    <dgm:cxn modelId="{DD245115-867F-4BF2-8E1A-2EAABF508FD7}" type="presParOf" srcId="{7C5BBA1A-CA2D-4A65-8E03-093250FE3310}" destId="{D726559B-9519-427F-B0B2-B7B6CE965797}" srcOrd="0" destOrd="0" presId="urn:microsoft.com/office/officeart/2005/8/layout/process4"/>
    <dgm:cxn modelId="{A55544D1-E0FE-4A1F-BDF7-C199981596B0}" type="presParOf" srcId="{B6A9D357-B425-4165-BC28-12204174001F}" destId="{2E0E1C64-2F08-4686-978C-44E10EA601D7}" srcOrd="1" destOrd="0" presId="urn:microsoft.com/office/officeart/2005/8/layout/process4"/>
    <dgm:cxn modelId="{5A4944E3-529C-4334-98B7-18968F04C605}" type="presParOf" srcId="{B6A9D357-B425-4165-BC28-12204174001F}" destId="{D77D24FD-E4FF-445C-ADDD-2A552C1445F4}" srcOrd="2" destOrd="0" presId="urn:microsoft.com/office/officeart/2005/8/layout/process4"/>
    <dgm:cxn modelId="{6F26D157-39FF-4AC7-9EEF-A26D26A42465}" type="presParOf" srcId="{D77D24FD-E4FF-445C-ADDD-2A552C1445F4}" destId="{3026C5B1-E748-4738-934D-10A7F76C01A4}" srcOrd="0" destOrd="0" presId="urn:microsoft.com/office/officeart/2005/8/layout/process4"/>
    <dgm:cxn modelId="{25396E8D-F9E2-47EF-B52E-DAF6100497A9}" type="presParOf" srcId="{B6A9D357-B425-4165-BC28-12204174001F}" destId="{A82D93F9-A50F-4DE4-AE7B-E7439A66C246}" srcOrd="3" destOrd="0" presId="urn:microsoft.com/office/officeart/2005/8/layout/process4"/>
    <dgm:cxn modelId="{E39B825D-1421-413F-9FB2-57506967D776}" type="presParOf" srcId="{B6A9D357-B425-4165-BC28-12204174001F}" destId="{2AE7B7B2-EEC8-44EC-B1CB-CEAF38574EC3}" srcOrd="4" destOrd="0" presId="urn:microsoft.com/office/officeart/2005/8/layout/process4"/>
    <dgm:cxn modelId="{6B2C283C-CD94-4385-BC06-482A02E1E37E}" type="presParOf" srcId="{2AE7B7B2-EEC8-44EC-B1CB-CEAF38574EC3}" destId="{5C6FA9A5-34F1-4BC6-BA2C-C7AE814D4198}" srcOrd="0" destOrd="0" presId="urn:microsoft.com/office/officeart/2005/8/layout/process4"/>
    <dgm:cxn modelId="{C448E33D-BFA9-4373-A1CA-31176C87185A}" type="presParOf" srcId="{B6A9D357-B425-4165-BC28-12204174001F}" destId="{CEC1C608-B5EE-4E8F-9764-D4C57B85301A}" srcOrd="5" destOrd="0" presId="urn:microsoft.com/office/officeart/2005/8/layout/process4"/>
    <dgm:cxn modelId="{4A97323A-3D42-464A-9E84-B0EB8C238188}" type="presParOf" srcId="{B6A9D357-B425-4165-BC28-12204174001F}" destId="{418D10A9-701E-40F2-AA0F-396A157C7D40}" srcOrd="6" destOrd="0" presId="urn:microsoft.com/office/officeart/2005/8/layout/process4"/>
    <dgm:cxn modelId="{81053325-4168-45E7-9B96-8E93FE5EE253}" type="presParOf" srcId="{418D10A9-701E-40F2-AA0F-396A157C7D40}" destId="{FFBB0934-31DF-463C-B309-2FAE34566C7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A19686-E4EF-4819-8031-B898C8A182A1}">
      <dsp:nvSpPr>
        <dsp:cNvPr id="0" name=""/>
        <dsp:cNvSpPr/>
      </dsp:nvSpPr>
      <dsp:spPr>
        <a:xfrm>
          <a:off x="0" y="5959437"/>
          <a:ext cx="7023154" cy="46776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Generate information that can assist in making decisions regarding which events should be supported or continued to be supported </a:t>
          </a:r>
          <a:endParaRPr lang="en-GB" sz="1600" kern="1200" dirty="0"/>
        </a:p>
      </dsp:txBody>
      <dsp:txXfrm>
        <a:off x="0" y="5959437"/>
        <a:ext cx="7023154" cy="467765"/>
      </dsp:txXfrm>
    </dsp:sp>
    <dsp:sp modelId="{CD36AA31-06F0-4AA4-8652-BC8A7C0A81F9}">
      <dsp:nvSpPr>
        <dsp:cNvPr id="0" name=""/>
        <dsp:cNvSpPr/>
      </dsp:nvSpPr>
      <dsp:spPr>
        <a:xfrm rot="10800000">
          <a:off x="0" y="5247030"/>
          <a:ext cx="7023154" cy="719423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Standardise return on investment (ROI) of economic impacts </a:t>
          </a:r>
          <a:endParaRPr lang="en-GB" sz="1600" kern="1200" dirty="0"/>
        </a:p>
      </dsp:txBody>
      <dsp:txXfrm rot="10800000">
        <a:off x="0" y="5247030"/>
        <a:ext cx="7023154" cy="467459"/>
      </dsp:txXfrm>
    </dsp:sp>
    <dsp:sp modelId="{03E2E0E6-BD54-4FB2-AFD2-7D976C2AAA7C}">
      <dsp:nvSpPr>
        <dsp:cNvPr id="0" name=""/>
        <dsp:cNvSpPr/>
      </dsp:nvSpPr>
      <dsp:spPr>
        <a:xfrm rot="10800000">
          <a:off x="0" y="4534623"/>
          <a:ext cx="7023154" cy="719423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Permit comparisons between events and track changes over time in relation to impacts of NDT and/or Provincially-supported events</a:t>
          </a:r>
        </a:p>
      </dsp:txBody>
      <dsp:txXfrm rot="10800000">
        <a:off x="0" y="4534623"/>
        <a:ext cx="7023154" cy="467459"/>
      </dsp:txXfrm>
    </dsp:sp>
    <dsp:sp modelId="{48175E89-C496-4066-B182-2E8AA52BBD2A}">
      <dsp:nvSpPr>
        <dsp:cNvPr id="0" name=""/>
        <dsp:cNvSpPr/>
      </dsp:nvSpPr>
      <dsp:spPr>
        <a:xfrm rot="10800000">
          <a:off x="0" y="3822216"/>
          <a:ext cx="7023154" cy="719423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Improve data collection to ensure relevance, quality, validity and accuracy of data</a:t>
          </a:r>
        </a:p>
      </dsp:txBody>
      <dsp:txXfrm rot="10800000">
        <a:off x="0" y="3822216"/>
        <a:ext cx="7023154" cy="467459"/>
      </dsp:txXfrm>
    </dsp:sp>
    <dsp:sp modelId="{9192295D-FA3B-44C6-93C1-7A4876BF5B74}">
      <dsp:nvSpPr>
        <dsp:cNvPr id="0" name=""/>
        <dsp:cNvSpPr/>
      </dsp:nvSpPr>
      <dsp:spPr>
        <a:xfrm rot="10800000">
          <a:off x="0" y="3109810"/>
          <a:ext cx="7023154" cy="719423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Account for different types of impacts </a:t>
          </a:r>
          <a:endParaRPr lang="en-GB" sz="1600" kern="1200" dirty="0"/>
        </a:p>
      </dsp:txBody>
      <dsp:txXfrm rot="10800000">
        <a:off x="0" y="3109810"/>
        <a:ext cx="7023154" cy="467459"/>
      </dsp:txXfrm>
    </dsp:sp>
    <dsp:sp modelId="{5848957F-6EAE-4696-BC1B-8D80D69B5466}">
      <dsp:nvSpPr>
        <dsp:cNvPr id="0" name=""/>
        <dsp:cNvSpPr/>
      </dsp:nvSpPr>
      <dsp:spPr>
        <a:xfrm rot="10800000">
          <a:off x="0" y="2397403"/>
          <a:ext cx="7023154" cy="719423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0" kern="1200" dirty="0" smtClean="0"/>
            <a:t>Assess impact of events of different types and sizes in different localities</a:t>
          </a:r>
          <a:endParaRPr lang="en-GB" sz="1600" b="0" kern="1200" dirty="0"/>
        </a:p>
      </dsp:txBody>
      <dsp:txXfrm rot="10800000">
        <a:off x="0" y="2397403"/>
        <a:ext cx="7023154" cy="467459"/>
      </dsp:txXfrm>
    </dsp:sp>
    <dsp:sp modelId="{3A44EEDF-98F3-43F4-86D1-024B9A98AC25}">
      <dsp:nvSpPr>
        <dsp:cNvPr id="0" name=""/>
        <dsp:cNvSpPr/>
      </dsp:nvSpPr>
      <dsp:spPr>
        <a:xfrm rot="10800000">
          <a:off x="0" y="1684996"/>
          <a:ext cx="7023154" cy="719423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Simplify and standardise approach</a:t>
          </a:r>
          <a:endParaRPr lang="en-GB" sz="1600" kern="1200" dirty="0"/>
        </a:p>
      </dsp:txBody>
      <dsp:txXfrm rot="10800000">
        <a:off x="0" y="1684996"/>
        <a:ext cx="7023154" cy="467459"/>
      </dsp:txXfrm>
    </dsp:sp>
    <dsp:sp modelId="{FF6C2798-EA7C-4DD3-BFBC-2AC67DE4F721}">
      <dsp:nvSpPr>
        <dsp:cNvPr id="0" name=""/>
        <dsp:cNvSpPr/>
      </dsp:nvSpPr>
      <dsp:spPr>
        <a:xfrm rot="10800000">
          <a:off x="0" y="2217"/>
          <a:ext cx="7023154" cy="1689795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/>
            <a:t>Strategic orientation of Event Evaluation Framework is intended to:</a:t>
          </a:r>
          <a:endParaRPr lang="en-GB" sz="2800" b="1" kern="1200" dirty="0"/>
        </a:p>
      </dsp:txBody>
      <dsp:txXfrm rot="10800000">
        <a:off x="0" y="2217"/>
        <a:ext cx="7023154" cy="10979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26559B-9519-427F-B0B2-B7B6CE965797}">
      <dsp:nvSpPr>
        <dsp:cNvPr id="0" name=""/>
        <dsp:cNvSpPr/>
      </dsp:nvSpPr>
      <dsp:spPr>
        <a:xfrm>
          <a:off x="0" y="5383072"/>
          <a:ext cx="7023154" cy="90246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Development of a training manual for data collection instruments and sampling framework for primary data collection as well as for undertaking economic impact analysis</a:t>
          </a:r>
          <a:endParaRPr lang="en-GB" sz="1600" kern="1200" dirty="0"/>
        </a:p>
      </dsp:txBody>
      <dsp:txXfrm>
        <a:off x="0" y="5383072"/>
        <a:ext cx="7023154" cy="902462"/>
      </dsp:txXfrm>
    </dsp:sp>
    <dsp:sp modelId="{3026C5B1-E748-4738-934D-10A7F76C01A4}">
      <dsp:nvSpPr>
        <dsp:cNvPr id="0" name=""/>
        <dsp:cNvSpPr/>
      </dsp:nvSpPr>
      <dsp:spPr>
        <a:xfrm rot="10800000">
          <a:off x="0" y="4008621"/>
          <a:ext cx="7023154" cy="1387987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Development of indicators to inform Event Evaluation Framework</a:t>
          </a:r>
          <a:endParaRPr lang="en-GB" sz="1600" kern="1200" dirty="0"/>
        </a:p>
      </dsp:txBody>
      <dsp:txXfrm rot="10800000">
        <a:off x="0" y="4008621"/>
        <a:ext cx="7023154" cy="901872"/>
      </dsp:txXfrm>
    </dsp:sp>
    <dsp:sp modelId="{5C6FA9A5-34F1-4BC6-BA2C-C7AE814D4198}">
      <dsp:nvSpPr>
        <dsp:cNvPr id="0" name=""/>
        <dsp:cNvSpPr/>
      </dsp:nvSpPr>
      <dsp:spPr>
        <a:xfrm rot="10800000">
          <a:off x="0" y="2634170"/>
          <a:ext cx="7023154" cy="1387987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Development of data collection instruments for event evaluation purposes that can be implemented across different types and sizes of events supported by NDT and/or Provinces</a:t>
          </a:r>
          <a:endParaRPr lang="en-GB" sz="1600" kern="1200" dirty="0"/>
        </a:p>
      </dsp:txBody>
      <dsp:txXfrm rot="10800000">
        <a:off x="0" y="2634170"/>
        <a:ext cx="7023154" cy="901872"/>
      </dsp:txXfrm>
    </dsp:sp>
    <dsp:sp modelId="{FFBB0934-31DF-463C-B309-2FAE34566C7B}">
      <dsp:nvSpPr>
        <dsp:cNvPr id="0" name=""/>
        <dsp:cNvSpPr/>
      </dsp:nvSpPr>
      <dsp:spPr>
        <a:xfrm rot="10800000">
          <a:off x="0" y="1008"/>
          <a:ext cx="7023154" cy="2646698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/>
            <a:t>Phase 3 of research project has resulted in:</a:t>
          </a:r>
          <a:endParaRPr lang="en-GB" sz="3200" b="1" kern="1200" dirty="0"/>
        </a:p>
      </dsp:txBody>
      <dsp:txXfrm rot="10800000">
        <a:off x="0" y="1008"/>
        <a:ext cx="7023154" cy="17197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73F8C0-B132-4251-BBAD-6C62E4E12A21}" type="datetimeFigureOut">
              <a:rPr lang="en-US" smtClean="0"/>
              <a:t>1/26/2022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871051-EC11-44BC-9BF4-60676EF782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417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1051-EC11-44BC-9BF4-60676EF7823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6561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1051-EC11-44BC-9BF4-60676EF7823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244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1051-EC11-44BC-9BF4-60676EF7823F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2176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1051-EC11-44BC-9BF4-60676EF7823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648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1051-EC11-44BC-9BF4-60676EF7823F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4258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1051-EC11-44BC-9BF4-60676EF7823F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32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1051-EC11-44BC-9BF4-60676EF7823F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074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1051-EC11-44BC-9BF4-60676EF7823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917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1051-EC11-44BC-9BF4-60676EF7823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306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1051-EC11-44BC-9BF4-60676EF7823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817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1051-EC11-44BC-9BF4-60676EF7823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956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1051-EC11-44BC-9BF4-60676EF7823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9411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1051-EC11-44BC-9BF4-60676EF7823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592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1051-EC11-44BC-9BF4-60676EF7823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5390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1051-EC11-44BC-9BF4-60676EF7823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814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8"/>
          <p:cNvGrpSpPr/>
          <p:nvPr/>
        </p:nvGrpSpPr>
        <p:grpSpPr>
          <a:xfrm>
            <a:off x="409575" y="-4763"/>
            <a:ext cx="3761184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6301" y="1380069"/>
            <a:ext cx="6430967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6533" y="3996267"/>
            <a:ext cx="5240734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BD66-B469-40E8-9A05-257AD78F1EB5}" type="datetime1">
              <a:rPr lang="en-US" smtClean="0"/>
              <a:t>1/26/2022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99309" y="5883276"/>
            <a:ext cx="324303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871D-06B7-407D-91ED-70AAF6C249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4732865"/>
            <a:ext cx="7514033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509" y="932112"/>
            <a:ext cx="6169458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5299603"/>
            <a:ext cx="7514033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09A0-5264-4336-95C2-1F5D6482CE9A}" type="datetime1">
              <a:rPr lang="en-US" smtClean="0"/>
              <a:t>1/26/2022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871D-06B7-407D-91ED-70AAF6C249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0"/>
            <a:ext cx="7514033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5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75E0-04B8-459A-840F-38292854EE41}" type="datetime1">
              <a:rPr lang="en-US" smtClean="0"/>
              <a:t>1/26/2022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871D-06B7-407D-91ED-70AAF6C249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1"/>
            <a:ext cx="6742509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7609" y="3428999"/>
            <a:ext cx="6399611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CC35-E3C6-4BDF-A78C-5096C6C5E817}" type="datetime1">
              <a:rPr lang="en-US" smtClean="0"/>
              <a:t>1/26/2022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871D-06B7-407D-91ED-70AAF6C249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3308581"/>
            <a:ext cx="7514032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777381"/>
            <a:ext cx="7514033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5BAF-4DC1-4763-BB63-B62D23291E9C}" type="datetime1">
              <a:rPr lang="en-US" smtClean="0"/>
              <a:t>1/26/2022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871D-06B7-407D-91ED-70AAF6C249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1"/>
            <a:ext cx="6742509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5" y="3886200"/>
            <a:ext cx="7514033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775200"/>
            <a:ext cx="7514033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B396-19CE-4FE6-8A6F-032EFFDEE940}" type="datetime1">
              <a:rPr lang="en-US" smtClean="0"/>
              <a:t>1/26/2022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871D-06B7-407D-91ED-70AAF6C249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1"/>
            <a:ext cx="7514034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4" y="3505200"/>
            <a:ext cx="7514035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5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981C-D49A-492C-9AB1-34EE3A54EDBF}" type="datetime1">
              <a:rPr lang="en-US" smtClean="0"/>
              <a:t>1/26/2022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871D-06B7-407D-91ED-70AAF6C249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DE67-76BD-49CA-89E4-E8302EDD561F}" type="datetime1">
              <a:rPr lang="en-US" smtClean="0"/>
              <a:t>1/26/2022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871D-06B7-407D-91ED-70AAF6C249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9492" y="685800"/>
            <a:ext cx="1327777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4" y="685800"/>
            <a:ext cx="6014807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92037-A985-4479-8D09-51D87A8C4874}" type="datetime1">
              <a:rPr lang="en-US" smtClean="0"/>
              <a:t>1/26/2022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871D-06B7-407D-91ED-70AAF6C249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CBD4-2F09-4822-B899-0C356EE7EC37}" type="datetime1">
              <a:rPr lang="en-US" smtClean="0"/>
              <a:t>1/26/2022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3893" y="5867132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9210" y="2666999"/>
            <a:ext cx="6698060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9209" y="4777381"/>
            <a:ext cx="669806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F10F-ED3D-4BF1-B56C-AFC37A17434F}" type="datetime1">
              <a:rPr lang="en-US" smtClean="0"/>
              <a:t>1/26/2022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871D-06B7-407D-91ED-70AAF6C249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685801"/>
            <a:ext cx="7514035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5" y="2667000"/>
            <a:ext cx="3671291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5975" y="2667000"/>
            <a:ext cx="3671292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56646-BAC2-44DF-ABAE-BC548CA858FE}" type="datetime1">
              <a:rPr lang="en-US" smtClean="0"/>
              <a:t>1/26/2022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871D-06B7-407D-91ED-70AAF6C249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134" y="2658533"/>
            <a:ext cx="34553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233" y="3335337"/>
            <a:ext cx="3671292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366" y="2667000"/>
            <a:ext cx="346690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5975" y="3335337"/>
            <a:ext cx="3671292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C696-3BC3-4AD2-9CC3-94B883BF5EC0}" type="datetime1">
              <a:rPr lang="en-US" smtClean="0"/>
              <a:t>1/26/2022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871D-06B7-407D-91ED-70AAF6C249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9D7B-18CD-42B9-8734-98FFD93A9810}" type="datetime1">
              <a:rPr lang="en-US" smtClean="0"/>
              <a:t>1/26/2022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871D-06B7-407D-91ED-70AAF6C249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EE9C-9F9B-4AD8-BFB9-A65DB3647672}" type="datetime1">
              <a:rPr lang="en-US" smtClean="0"/>
              <a:t>1/26/2022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871D-06B7-407D-91ED-70AAF6C249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1600200"/>
            <a:ext cx="266184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6525" y="685800"/>
            <a:ext cx="4680743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2971800"/>
            <a:ext cx="266184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E0916-E55E-45F8-A417-27F9617CBEBB}" type="datetime1">
              <a:rPr lang="en-US" smtClean="0"/>
              <a:t>1/26/2022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871D-06B7-407D-91ED-70AAF6C249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043" y="1752599"/>
            <a:ext cx="406961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6011" y="914400"/>
            <a:ext cx="246073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043" y="3124199"/>
            <a:ext cx="406961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0B39-8192-4153-92B7-1BAD8988CDD9}" type="datetime1">
              <a:rPr lang="en-US" smtClean="0"/>
              <a:t>1/26/2022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871D-06B7-407D-91ED-70AAF6C249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13109" y="1"/>
            <a:ext cx="1827610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234" y="685801"/>
            <a:ext cx="7514035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3" y="2667000"/>
            <a:ext cx="7514035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9492" y="5883276"/>
            <a:ext cx="857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D179D36-DF2D-4F25-90BB-994D40D08582}" type="datetime1">
              <a:rPr lang="en-US" smtClean="0"/>
              <a:t>1/26/2022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9210" y="5883276"/>
            <a:ext cx="53131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3893" y="5883276"/>
            <a:ext cx="413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1A6871D-06B7-407D-91ED-70AAF6C2497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1720" y="2132856"/>
            <a:ext cx="6628117" cy="2616865"/>
          </a:xfrm>
        </p:spPr>
        <p:txBody>
          <a:bodyPr>
            <a:normAutofit fontScale="90000"/>
          </a:bodyPr>
          <a:lstStyle/>
          <a:p>
            <a:r>
              <a:rPr lang="en-GB" sz="3200" b="1" dirty="0" smtClean="0"/>
              <a:t>DEVELOPMENT OF A FRAMEWORK TO MEASURE THE IMPACT OF EVENTS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0430" y="4500570"/>
            <a:ext cx="5240734" cy="1388534"/>
          </a:xfrm>
        </p:spPr>
        <p:txBody>
          <a:bodyPr/>
          <a:lstStyle/>
          <a:p>
            <a:r>
              <a:rPr lang="en-GB" dirty="0" smtClean="0"/>
              <a:t>Prof </a:t>
            </a:r>
            <a:r>
              <a:rPr lang="en-GB" dirty="0" err="1" smtClean="0"/>
              <a:t>Kamilla</a:t>
            </a:r>
            <a:r>
              <a:rPr lang="en-GB" dirty="0" smtClean="0"/>
              <a:t> Swart</a:t>
            </a:r>
          </a:p>
          <a:p>
            <a:r>
              <a:rPr lang="en-GB" dirty="0" smtClean="0"/>
              <a:t>March 2016</a:t>
            </a:r>
            <a:endParaRPr lang="en-GB" dirty="0"/>
          </a:p>
        </p:txBody>
      </p:sp>
      <p:pic>
        <p:nvPicPr>
          <p:cNvPr id="1026" name="Picture 1" descr="cput-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428604"/>
            <a:ext cx="3500462" cy="1043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www.tourism.gov.za/PublishingImages/dept-touris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56" y="285728"/>
            <a:ext cx="3347698" cy="13163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2714612" y="4143380"/>
            <a:ext cx="6000792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3068960"/>
            <a:ext cx="7295214" cy="2041794"/>
          </a:xfrm>
        </p:spPr>
        <p:txBody>
          <a:bodyPr>
            <a:normAutofit/>
          </a:bodyPr>
          <a:lstStyle/>
          <a:p>
            <a:pPr algn="l"/>
            <a:r>
              <a:rPr lang="en-GB" sz="4800" b="1" dirty="0" smtClean="0"/>
              <a:t>Phases 1 </a:t>
            </a:r>
            <a:r>
              <a:rPr lang="en-US" sz="4800" b="1" dirty="0" smtClean="0"/>
              <a:t>–</a:t>
            </a:r>
            <a:r>
              <a:rPr lang="en-GB" sz="4800" b="1" dirty="0" smtClean="0"/>
              <a:t> 2: Development of indicator framework </a:t>
            </a:r>
            <a:endParaRPr lang="en-GB" sz="4800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285852" y="5286388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468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3091" y="-14312"/>
            <a:ext cx="7514035" cy="1752599"/>
          </a:xfrm>
        </p:spPr>
        <p:txBody>
          <a:bodyPr/>
          <a:lstStyle/>
          <a:p>
            <a:r>
              <a:rPr lang="en-ZA" b="1" dirty="0" smtClean="0"/>
              <a:t>Indicator development process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Definition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Criteria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Comprehensive and cover range of impacts </a:t>
            </a:r>
            <a:endParaRPr lang="en-GB" sz="2800" dirty="0" smtClean="0"/>
          </a:p>
          <a:p>
            <a:pPr>
              <a:lnSpc>
                <a:spcPct val="90000"/>
              </a:lnSpc>
            </a:pPr>
            <a:r>
              <a:rPr lang="en-GB" sz="2800" dirty="0" smtClean="0"/>
              <a:t>Informed by literature</a:t>
            </a:r>
          </a:p>
          <a:p>
            <a:pPr>
              <a:lnSpc>
                <a:spcPct val="90000"/>
              </a:lnSpc>
            </a:pPr>
            <a:r>
              <a:rPr lang="en-GB" sz="2800" dirty="0" smtClean="0"/>
              <a:t>Themed by type of impacts</a:t>
            </a:r>
          </a:p>
          <a:p>
            <a:pPr>
              <a:lnSpc>
                <a:spcPct val="90000"/>
              </a:lnSpc>
            </a:pPr>
            <a:r>
              <a:rPr lang="en-GB" sz="2800" dirty="0" smtClean="0"/>
              <a:t>Consider different type of events</a:t>
            </a:r>
          </a:p>
          <a:p>
            <a:pPr>
              <a:lnSpc>
                <a:spcPct val="90000"/>
              </a:lnSpc>
            </a:pPr>
            <a:r>
              <a:rPr lang="en-GB" sz="2800" dirty="0" smtClean="0"/>
              <a:t>Prioritised</a:t>
            </a: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400" dirty="0"/>
          </a:p>
          <a:p>
            <a:endParaRPr lang="en-GB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871D-06B7-407D-91ED-70AAF6C2497B}" type="slidenum">
              <a:rPr lang="en-GB" sz="1500" smtClean="0"/>
              <a:pPr/>
              <a:t>11</a:t>
            </a:fld>
            <a:endParaRPr lang="en-GB" sz="15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02984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0"/>
            <a:ext cx="7514035" cy="1752599"/>
          </a:xfrm>
        </p:spPr>
        <p:txBody>
          <a:bodyPr/>
          <a:lstStyle/>
          <a:p>
            <a:r>
              <a:rPr lang="en-ZA" b="1" dirty="0" smtClean="0"/>
              <a:t>Indicators developed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700808"/>
            <a:ext cx="7992888" cy="424847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dirty="0" smtClean="0"/>
              <a:t>Five </a:t>
            </a:r>
            <a:r>
              <a:rPr lang="en-GB" dirty="0"/>
              <a:t>key thematic impacts have been grouped 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800" dirty="0"/>
              <a:t>Economic/ financial</a:t>
            </a:r>
            <a:endParaRPr lang="en-US" sz="1800" dirty="0"/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800" dirty="0"/>
              <a:t>Social</a:t>
            </a:r>
            <a:endParaRPr lang="en-US" sz="1800" dirty="0"/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800" dirty="0"/>
              <a:t>Environmental</a:t>
            </a:r>
            <a:endParaRPr lang="en-US" sz="1800" dirty="0"/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800" dirty="0"/>
              <a:t>Event-sector specific</a:t>
            </a:r>
            <a:endParaRPr lang="en-US" sz="1800" dirty="0"/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800" dirty="0"/>
              <a:t>Event planning and management (governance)</a:t>
            </a:r>
            <a:endParaRPr lang="en-US" sz="1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dirty="0" smtClean="0"/>
              <a:t>Indicators </a:t>
            </a:r>
            <a:r>
              <a:rPr lang="en-GB" dirty="0"/>
              <a:t>for a specific event or event types will differ and need to be selected: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800" dirty="0"/>
              <a:t>Type of event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800" dirty="0"/>
              <a:t>Objectives of specific event being evaluated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dirty="0"/>
              <a:t>Indicators have been prioritised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800" b="1" dirty="0" smtClean="0">
                <a:solidFill>
                  <a:srgbClr val="008000"/>
                </a:solidFill>
              </a:rPr>
              <a:t>High</a:t>
            </a:r>
            <a:r>
              <a:rPr lang="en-GB" sz="1800" dirty="0" smtClean="0"/>
              <a:t>: </a:t>
            </a:r>
            <a:r>
              <a:rPr lang="en-GB" sz="1800" dirty="0"/>
              <a:t>Must be done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800" b="1" dirty="0" smtClean="0">
                <a:solidFill>
                  <a:schemeClr val="accent5"/>
                </a:solidFill>
              </a:rPr>
              <a:t>Medium</a:t>
            </a:r>
            <a:r>
              <a:rPr lang="en-GB" sz="1800" dirty="0" smtClean="0"/>
              <a:t>: </a:t>
            </a:r>
            <a:r>
              <a:rPr lang="en-ZA" sz="1800" dirty="0"/>
              <a:t>Depends on type of event and resources available</a:t>
            </a:r>
            <a:r>
              <a:rPr lang="en-GB" sz="1800" dirty="0"/>
              <a:t>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800" b="1" dirty="0" smtClean="0">
                <a:solidFill>
                  <a:srgbClr val="FF0000"/>
                </a:solidFill>
              </a:rPr>
              <a:t>Low</a:t>
            </a:r>
            <a:r>
              <a:rPr lang="en-GB" sz="1800" dirty="0" smtClean="0"/>
              <a:t>: </a:t>
            </a:r>
            <a:r>
              <a:rPr lang="en-ZA" sz="1800" dirty="0"/>
              <a:t>may be difficult to access information</a:t>
            </a:r>
            <a:endParaRPr lang="en-GB" sz="1800" dirty="0"/>
          </a:p>
          <a:p>
            <a:endParaRPr lang="en-GB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871D-06B7-407D-91ED-70AAF6C2497B}" type="slidenum">
              <a:rPr lang="en-GB" sz="1500" smtClean="0"/>
              <a:pPr/>
              <a:t>12</a:t>
            </a:fld>
            <a:endParaRPr lang="en-GB" sz="15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6730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13</a:t>
            </a:fld>
            <a:endParaRPr lang="en-GB" sz="1500" dirty="0"/>
          </a:p>
        </p:txBody>
      </p:sp>
      <p:pic>
        <p:nvPicPr>
          <p:cNvPr id="6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99392"/>
            <a:ext cx="9144000" cy="695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5461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8794" y="3000372"/>
            <a:ext cx="6698060" cy="2110382"/>
          </a:xfrm>
        </p:spPr>
        <p:txBody>
          <a:bodyPr>
            <a:normAutofit/>
          </a:bodyPr>
          <a:lstStyle/>
          <a:p>
            <a:pPr algn="l"/>
            <a:r>
              <a:rPr lang="en-GB" sz="4800" b="1" dirty="0" smtClean="0"/>
              <a:t>Phase 3: Pilot &amp; Finalising Framework</a:t>
            </a:r>
            <a:endParaRPr lang="en-GB" sz="4800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285852" y="5286388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791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0"/>
            <a:ext cx="7514035" cy="1752599"/>
          </a:xfrm>
        </p:spPr>
        <p:txBody>
          <a:bodyPr>
            <a:normAutofit/>
          </a:bodyPr>
          <a:lstStyle/>
          <a:p>
            <a:r>
              <a:rPr lang="en-GB" sz="4800" b="1" dirty="0" smtClean="0"/>
              <a:t>Pilot survey instruments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267356"/>
            <a:ext cx="8001055" cy="5072098"/>
          </a:xfrm>
        </p:spPr>
        <p:txBody>
          <a:bodyPr>
            <a:noAutofit/>
          </a:bodyPr>
          <a:lstStyle/>
          <a:p>
            <a:r>
              <a:rPr lang="en-ZA" dirty="0"/>
              <a:t>Indicators used to develop </a:t>
            </a:r>
            <a:r>
              <a:rPr lang="en-ZA" dirty="0" smtClean="0"/>
              <a:t>instruments</a:t>
            </a:r>
            <a:endParaRPr lang="en-ZA" dirty="0"/>
          </a:p>
          <a:p>
            <a:r>
              <a:rPr lang="en-ZA" dirty="0" smtClean="0"/>
              <a:t>Ensure instruments </a:t>
            </a:r>
            <a:r>
              <a:rPr lang="en-ZA" dirty="0"/>
              <a:t>appropriately </a:t>
            </a:r>
            <a:r>
              <a:rPr lang="en-ZA" dirty="0" smtClean="0"/>
              <a:t>developed</a:t>
            </a:r>
          </a:p>
          <a:p>
            <a:pPr lvl="1"/>
            <a:r>
              <a:rPr lang="en-ZA" dirty="0" smtClean="0"/>
              <a:t>Attendee survey</a:t>
            </a:r>
          </a:p>
          <a:p>
            <a:pPr lvl="1"/>
            <a:r>
              <a:rPr lang="en-ZA" dirty="0" smtClean="0"/>
              <a:t>Event organiser (EO) survey </a:t>
            </a:r>
            <a:endParaRPr lang="en-ZA" dirty="0"/>
          </a:p>
          <a:p>
            <a:r>
              <a:rPr lang="en-ZA" dirty="0"/>
              <a:t>Assessed construction of questions </a:t>
            </a:r>
          </a:p>
          <a:p>
            <a:r>
              <a:rPr lang="en-ZA" dirty="0"/>
              <a:t>Whether methodological approaches are appropriate </a:t>
            </a:r>
          </a:p>
          <a:p>
            <a:r>
              <a:rPr lang="en-ZA" dirty="0"/>
              <a:t>Interviews conducted within reasonable timeframes </a:t>
            </a:r>
          </a:p>
          <a:p>
            <a:pPr marL="0" indent="0">
              <a:buNone/>
            </a:pPr>
            <a:endParaRPr lang="en-GB" sz="1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15</a:t>
            </a:fld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14299805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9324528" cy="1752599"/>
          </a:xfrm>
        </p:spPr>
        <p:txBody>
          <a:bodyPr>
            <a:normAutofit/>
          </a:bodyPr>
          <a:lstStyle/>
          <a:p>
            <a:r>
              <a:rPr lang="en-GB" sz="4400" b="1" dirty="0" smtClean="0"/>
              <a:t>Pilot survey instruments</a:t>
            </a:r>
            <a:r>
              <a:rPr lang="en-US" sz="4400" b="1" dirty="0" smtClean="0"/>
              <a:t>…cont</a:t>
            </a:r>
            <a:r>
              <a:rPr lang="en-US" sz="4800" b="1" dirty="0" smtClean="0"/>
              <a:t>.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267356"/>
            <a:ext cx="8001055" cy="50720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ZA" b="1" dirty="0" smtClean="0"/>
              <a:t>Attendee survey</a:t>
            </a:r>
          </a:p>
          <a:p>
            <a:r>
              <a:rPr lang="en-ZA" dirty="0" smtClean="0"/>
              <a:t>Attendee </a:t>
            </a:r>
            <a:r>
              <a:rPr lang="en-ZA" dirty="0"/>
              <a:t>profile </a:t>
            </a:r>
          </a:p>
          <a:p>
            <a:r>
              <a:rPr lang="en-ZA" dirty="0"/>
              <a:t>Event attendance and consumer behaviour </a:t>
            </a:r>
          </a:p>
          <a:p>
            <a:r>
              <a:rPr lang="en-ZA" dirty="0"/>
              <a:t>Travel, accommodation and spend </a:t>
            </a:r>
          </a:p>
          <a:p>
            <a:r>
              <a:rPr lang="en-ZA" dirty="0"/>
              <a:t>Knowledge and perceptions of event and destination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ZA" dirty="0"/>
              <a:t>Including </a:t>
            </a:r>
            <a:r>
              <a:rPr lang="en-ZA" dirty="0" smtClean="0"/>
              <a:t>environmental </a:t>
            </a:r>
            <a:r>
              <a:rPr lang="en-ZA" dirty="0"/>
              <a:t>questions</a:t>
            </a:r>
          </a:p>
          <a:p>
            <a:r>
              <a:rPr lang="en-ZA" dirty="0"/>
              <a:t>Demographic profile </a:t>
            </a:r>
          </a:p>
          <a:p>
            <a:pPr marL="0" indent="0">
              <a:buNone/>
            </a:pPr>
            <a:endParaRPr lang="en-GB" sz="1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16</a:t>
            </a:fld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16438835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0"/>
            <a:ext cx="7893520" cy="1752599"/>
          </a:xfrm>
        </p:spPr>
        <p:txBody>
          <a:bodyPr>
            <a:normAutofit/>
          </a:bodyPr>
          <a:lstStyle/>
          <a:p>
            <a:r>
              <a:rPr lang="en-GB" sz="4400" b="1" dirty="0" smtClean="0"/>
              <a:t>Pilot survey instruments</a:t>
            </a:r>
            <a:r>
              <a:rPr lang="en-US" sz="4400" b="1" dirty="0" smtClean="0"/>
              <a:t>…cont.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267356"/>
            <a:ext cx="8001055" cy="50720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ZA" b="1" dirty="0" smtClean="0"/>
              <a:t>EO survey</a:t>
            </a:r>
          </a:p>
          <a:p>
            <a:r>
              <a:rPr lang="en-ZA" dirty="0" smtClean="0"/>
              <a:t>Organiser </a:t>
            </a:r>
            <a:r>
              <a:rPr lang="en-ZA" dirty="0"/>
              <a:t>profile</a:t>
            </a:r>
          </a:p>
          <a:p>
            <a:r>
              <a:rPr lang="en-ZA" dirty="0"/>
              <a:t>Budget and expenditure </a:t>
            </a:r>
          </a:p>
          <a:p>
            <a:r>
              <a:rPr lang="en-ZA" dirty="0"/>
              <a:t>Employment and skills development </a:t>
            </a:r>
          </a:p>
          <a:p>
            <a:r>
              <a:rPr lang="en-ZA" dirty="0"/>
              <a:t>Responsible tourism </a:t>
            </a:r>
          </a:p>
          <a:p>
            <a:r>
              <a:rPr lang="en-ZA" dirty="0"/>
              <a:t>Organisation of event</a:t>
            </a:r>
          </a:p>
          <a:p>
            <a:r>
              <a:rPr lang="en-ZA" dirty="0"/>
              <a:t>Satisfaction with event</a:t>
            </a:r>
          </a:p>
          <a:p>
            <a:pPr marL="0" indent="0">
              <a:buNone/>
            </a:pPr>
            <a:endParaRPr lang="en-GB" sz="1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17</a:t>
            </a:fld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32159998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0"/>
            <a:ext cx="8001024" cy="1752599"/>
          </a:xfrm>
        </p:spPr>
        <p:txBody>
          <a:bodyPr>
            <a:normAutofit/>
          </a:bodyPr>
          <a:lstStyle/>
          <a:p>
            <a:r>
              <a:rPr lang="en-GB" sz="4400" b="1" dirty="0" smtClean="0"/>
              <a:t>Pilot survey instruments </a:t>
            </a:r>
            <a:r>
              <a:rPr lang="en-US" sz="4400" b="1" dirty="0" smtClean="0"/>
              <a:t>…cont.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267356"/>
            <a:ext cx="8001055" cy="5072098"/>
          </a:xfrm>
        </p:spPr>
        <p:txBody>
          <a:bodyPr>
            <a:noAutofit/>
          </a:bodyPr>
          <a:lstStyle/>
          <a:p>
            <a:r>
              <a:rPr lang="en-ZA" dirty="0"/>
              <a:t>Conducted at </a:t>
            </a:r>
            <a:r>
              <a:rPr lang="en-ZA" b="1" dirty="0"/>
              <a:t>World Congress for Psychotherapy </a:t>
            </a:r>
            <a:endParaRPr lang="en-ZA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ZA" dirty="0"/>
              <a:t> Durban (KZN) - 28</a:t>
            </a:r>
            <a:r>
              <a:rPr lang="en-ZA" baseline="30000" dirty="0"/>
              <a:t>th</a:t>
            </a:r>
            <a:r>
              <a:rPr lang="en-ZA" dirty="0"/>
              <a:t> &amp; 29</a:t>
            </a:r>
            <a:r>
              <a:rPr lang="en-ZA" baseline="30000" dirty="0"/>
              <a:t>th</a:t>
            </a:r>
            <a:r>
              <a:rPr lang="en-ZA" dirty="0"/>
              <a:t> August 2014  </a:t>
            </a:r>
          </a:p>
          <a:p>
            <a:r>
              <a:rPr lang="en-ZA" dirty="0"/>
              <a:t>Conducted at </a:t>
            </a:r>
            <a:r>
              <a:rPr lang="en-ZA" b="1" dirty="0"/>
              <a:t>McGregor Food &amp; Wine Festival </a:t>
            </a:r>
            <a:endParaRPr lang="en-ZA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ZA" dirty="0"/>
              <a:t> McGregor (Western Cape) -  30</a:t>
            </a:r>
            <a:r>
              <a:rPr lang="en-ZA" baseline="30000" dirty="0"/>
              <a:t>th</a:t>
            </a:r>
            <a:r>
              <a:rPr lang="en-ZA" dirty="0"/>
              <a:t> August </a:t>
            </a:r>
            <a:r>
              <a:rPr lang="en-ZA" dirty="0" smtClean="0"/>
              <a:t>2014</a:t>
            </a:r>
            <a:endParaRPr lang="en-GB" dirty="0" smtClean="0"/>
          </a:p>
          <a:p>
            <a:pPr>
              <a:lnSpc>
                <a:spcPct val="120000"/>
              </a:lnSpc>
            </a:pPr>
            <a:r>
              <a:rPr lang="en-GB" dirty="0" smtClean="0"/>
              <a:t>Developing </a:t>
            </a:r>
            <a:r>
              <a:rPr lang="en-GB" dirty="0"/>
              <a:t>templates for data inputting using SPSS &amp; generating </a:t>
            </a:r>
            <a:r>
              <a:rPr lang="en-GB" dirty="0" smtClean="0"/>
              <a:t>tables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Undertaking </a:t>
            </a:r>
            <a:r>
              <a:rPr lang="en-GB" dirty="0"/>
              <a:t>economic impact </a:t>
            </a:r>
            <a:r>
              <a:rPr lang="en-GB" dirty="0" smtClean="0"/>
              <a:t>analysis</a:t>
            </a:r>
          </a:p>
          <a:p>
            <a:pPr>
              <a:lnSpc>
                <a:spcPct val="120000"/>
              </a:lnSpc>
            </a:pPr>
            <a:r>
              <a:rPr lang="en-GB" dirty="0"/>
              <a:t>F</a:t>
            </a:r>
            <a:r>
              <a:rPr lang="en-GB" dirty="0" smtClean="0"/>
              <a:t>inalising </a:t>
            </a:r>
            <a:r>
              <a:rPr lang="en-GB" dirty="0"/>
              <a:t>process report to refine instruments</a:t>
            </a:r>
          </a:p>
          <a:p>
            <a:pPr marL="0" indent="0">
              <a:buNone/>
            </a:pPr>
            <a:endParaRPr lang="en-GB" sz="1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18</a:t>
            </a:fld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26855167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0"/>
            <a:ext cx="7514035" cy="1752599"/>
          </a:xfrm>
        </p:spPr>
        <p:txBody>
          <a:bodyPr>
            <a:normAutofit/>
          </a:bodyPr>
          <a:lstStyle/>
          <a:p>
            <a:r>
              <a:rPr lang="en-GB" sz="4800" b="1" dirty="0" smtClean="0"/>
              <a:t>Event evaluations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844824"/>
            <a:ext cx="8217079" cy="600820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GB" dirty="0"/>
              <a:t>Sampling framework developed </a:t>
            </a:r>
            <a:endParaRPr lang="en-GB" dirty="0" smtClean="0"/>
          </a:p>
          <a:p>
            <a:pPr>
              <a:lnSpc>
                <a:spcPct val="120000"/>
              </a:lnSpc>
            </a:pPr>
            <a:r>
              <a:rPr lang="en-GB" dirty="0" smtClean="0"/>
              <a:t>Data </a:t>
            </a:r>
            <a:r>
              <a:rPr lang="en-GB" dirty="0"/>
              <a:t>collection concentrated at main event </a:t>
            </a:r>
            <a:r>
              <a:rPr lang="en-GB" dirty="0" smtClean="0"/>
              <a:t>venues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Systematic, spatially-based purposive sampling approach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Attendee sample size determined by no. of attendees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EO questionnaire mailed to EO post-event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Economic impact conducted by economist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Economic contributions made by two main event stakeholders</a:t>
            </a:r>
          </a:p>
          <a:p>
            <a:pPr>
              <a:lnSpc>
                <a:spcPct val="120000"/>
              </a:lnSpc>
            </a:pPr>
            <a:endParaRPr lang="en-GB" dirty="0" smtClean="0"/>
          </a:p>
          <a:p>
            <a:pPr>
              <a:lnSpc>
                <a:spcPct val="120000"/>
              </a:lnSpc>
            </a:pPr>
            <a:endParaRPr lang="en-GB" dirty="0" smtClean="0"/>
          </a:p>
          <a:p>
            <a:pPr>
              <a:lnSpc>
                <a:spcPct val="120000"/>
              </a:lnSpc>
            </a:pPr>
            <a:endParaRPr lang="en-GB" dirty="0"/>
          </a:p>
          <a:p>
            <a:pPr marL="0" indent="0">
              <a:buNone/>
            </a:pPr>
            <a:endParaRPr lang="en-GB" sz="1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19</a:t>
            </a:fld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20667992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0"/>
            <a:ext cx="7514035" cy="1752599"/>
          </a:xfrm>
        </p:spPr>
        <p:txBody>
          <a:bodyPr>
            <a:normAutofit/>
          </a:bodyPr>
          <a:lstStyle/>
          <a:p>
            <a:r>
              <a:rPr lang="en-GB" sz="4800" b="1" dirty="0" smtClean="0"/>
              <a:t>Introduction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8001055" cy="507209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ZA" sz="2800" dirty="0" smtClean="0"/>
              <a:t>Events important element in tourism marketing</a:t>
            </a:r>
          </a:p>
          <a:p>
            <a:pPr>
              <a:lnSpc>
                <a:spcPct val="120000"/>
              </a:lnSpc>
            </a:pPr>
            <a:r>
              <a:rPr lang="en-ZA" sz="2800" dirty="0" smtClean="0"/>
              <a:t>Various national tourism strategies emphasise role events play to develop tourism</a:t>
            </a:r>
          </a:p>
          <a:p>
            <a:pPr>
              <a:lnSpc>
                <a:spcPct val="120000"/>
              </a:lnSpc>
            </a:pPr>
            <a:r>
              <a:rPr lang="en-ZA" sz="2800" dirty="0" smtClean="0"/>
              <a:t>Many purported benefits BUT methods of measuring &amp; evaluating impacts vary</a:t>
            </a:r>
          </a:p>
          <a:p>
            <a:pPr>
              <a:lnSpc>
                <a:spcPct val="120000"/>
              </a:lnSpc>
            </a:pPr>
            <a:r>
              <a:rPr lang="en-ZA" sz="2800" dirty="0" smtClean="0"/>
              <a:t>NDT </a:t>
            </a:r>
            <a:r>
              <a:rPr lang="en-ZA" sz="2800" dirty="0" err="1" smtClean="0"/>
              <a:t>Lekgotla</a:t>
            </a:r>
            <a:r>
              <a:rPr lang="en-ZA" sz="2800" dirty="0" smtClean="0"/>
              <a:t> (2012) requested research be conducted to develop a standardised framework to assess event impacts</a:t>
            </a:r>
            <a:endParaRPr lang="en-GB" sz="2800" dirty="0" smtClean="0"/>
          </a:p>
          <a:p>
            <a:endParaRPr lang="en-GB" sz="1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2</a:t>
            </a:fld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4963440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214291"/>
            <a:ext cx="7514035" cy="1357322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Description of events </a:t>
            </a:r>
            <a:endParaRPr lang="en-GB" sz="36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835696" y="6136019"/>
            <a:ext cx="68797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20</a:t>
            </a:fld>
            <a:endParaRPr lang="en-GB" sz="15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704803"/>
              </p:ext>
            </p:extLst>
          </p:nvPr>
        </p:nvGraphicFramePr>
        <p:xfrm>
          <a:off x="1475655" y="1412776"/>
          <a:ext cx="7380311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5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0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94255">
                <a:tc>
                  <a:txBody>
                    <a:bodyPr/>
                    <a:lstStyle/>
                    <a:p>
                      <a:pPr algn="ctr"/>
                      <a:r>
                        <a:rPr lang="en-ZA" sz="2400" b="1" dirty="0" smtClean="0">
                          <a:solidFill>
                            <a:schemeClr val="tx1"/>
                          </a:solidFill>
                        </a:rPr>
                        <a:t>EVENT 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b="1" dirty="0" smtClean="0">
                          <a:solidFill>
                            <a:schemeClr val="tx1"/>
                          </a:solidFill>
                        </a:rPr>
                        <a:t>PROVINCE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b="1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b="1" dirty="0" smtClean="0">
                          <a:solidFill>
                            <a:schemeClr val="tx1"/>
                          </a:solidFill>
                        </a:rPr>
                        <a:t>SIZE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b="1" dirty="0" smtClean="0">
                          <a:solidFill>
                            <a:schemeClr val="tx1"/>
                          </a:solidFill>
                        </a:rPr>
                        <a:t>DATE 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269"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VDF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Free State 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Sport/Adventure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Large 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31 Oct – 1 Nov 2014 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269"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WPC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KwaZulu-Natal 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Conference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Small 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3-8 Nov 2014 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269"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MCQP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Western Cape 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Lifestyle/Fancy</a:t>
                      </a:r>
                      <a:r>
                        <a:rPr lang="en-ZA" b="1" baseline="0" dirty="0" smtClean="0">
                          <a:solidFill>
                            <a:schemeClr val="tx1"/>
                          </a:solidFill>
                        </a:rPr>
                        <a:t> Dress Party 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Large 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20 Dec 2014 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269"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TCH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Gauteng 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Sport/Triathlon 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Medium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lang="en-ZA" b="1" baseline="0" dirty="0" smtClean="0">
                          <a:solidFill>
                            <a:schemeClr val="tx1"/>
                          </a:solidFill>
                        </a:rPr>
                        <a:t> Feb 2015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1269"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MF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Limpopo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Lifestyle/Music 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Large 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1" dirty="0" smtClean="0">
                          <a:solidFill>
                            <a:schemeClr val="tx1"/>
                          </a:solidFill>
                        </a:rPr>
                        <a:t>26-28 Feb 2015 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78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214291"/>
            <a:ext cx="7514035" cy="1357322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Targeted sample vs. actual sample</a:t>
            </a:r>
            <a:endParaRPr lang="en-GB" sz="36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625960"/>
              </p:ext>
            </p:extLst>
          </p:nvPr>
        </p:nvGraphicFramePr>
        <p:xfrm>
          <a:off x="1142972" y="1643051"/>
          <a:ext cx="7572436" cy="3786213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905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9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73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7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73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73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73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81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81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9166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WPC (</a:t>
                      </a:r>
                      <a:r>
                        <a:rPr lang="en-GB" sz="2400" b="1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=91)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VDF (</a:t>
                      </a:r>
                      <a:r>
                        <a:rPr lang="en-GB" sz="2400" b="1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=310)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MCQP (</a:t>
                      </a:r>
                      <a:r>
                        <a:rPr lang="en-GB" sz="2400" b="1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=300)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TCH (</a:t>
                      </a:r>
                      <a:r>
                        <a:rPr lang="en-GB" sz="2400" b="1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=200)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LMF (</a:t>
                      </a:r>
                      <a:r>
                        <a:rPr lang="en-GB" sz="2400" b="1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=300)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73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</a:t>
                      </a:r>
                      <a:endParaRPr lang="en-GB" sz="24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</a:t>
                      </a:r>
                      <a:endParaRPr lang="en-GB" sz="24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90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Attendees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100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91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300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310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300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300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200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200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300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300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31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EO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GB" sz="24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GB" sz="24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-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835696" y="5505079"/>
            <a:ext cx="687970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Verdana" pitchFamily="34" charset="0"/>
                <a:cs typeface="Times New Roman" pitchFamily="18" charset="0"/>
              </a:rPr>
              <a:t>Note: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Verdana" pitchFamily="34" charset="0"/>
                <a:cs typeface="Times New Roman" pitchFamily="18" charset="0"/>
              </a:rPr>
              <a:t>T: targeted sample; A: actual sample</a:t>
            </a:r>
            <a:endParaRPr lang="en-ZA" sz="2800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ZA" b="1" dirty="0" smtClean="0"/>
              <a:t>1202 </a:t>
            </a:r>
            <a:r>
              <a:rPr lang="en-ZA" b="1" dirty="0"/>
              <a:t>attendees </a:t>
            </a:r>
            <a:r>
              <a:rPr lang="en-ZA" b="1" dirty="0" smtClean="0"/>
              <a:t>surveys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ZA" b="1" dirty="0"/>
              <a:t>A</a:t>
            </a:r>
            <a:r>
              <a:rPr lang="en-ZA" b="1" dirty="0" smtClean="0"/>
              <a:t>ll </a:t>
            </a:r>
            <a:r>
              <a:rPr lang="en-ZA" b="1" dirty="0"/>
              <a:t>EOs responded (4) except one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21</a:t>
            </a:fld>
            <a:endParaRPr lang="en-GB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8794" y="3000372"/>
            <a:ext cx="6698060" cy="2110382"/>
          </a:xfrm>
        </p:spPr>
        <p:txBody>
          <a:bodyPr>
            <a:normAutofit/>
          </a:bodyPr>
          <a:lstStyle/>
          <a:p>
            <a:r>
              <a:rPr lang="en-GB" sz="4800" b="1" dirty="0" smtClean="0"/>
              <a:t>Key Findings</a:t>
            </a:r>
            <a:endParaRPr lang="en-GB" sz="4800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285852" y="5286388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428605"/>
            <a:ext cx="7429552" cy="928693"/>
          </a:xfrm>
        </p:spPr>
        <p:txBody>
          <a:bodyPr/>
          <a:lstStyle/>
          <a:p>
            <a:r>
              <a:rPr lang="en-GB" b="1" dirty="0" smtClean="0"/>
              <a:t>Attendee numbers by category</a:t>
            </a:r>
            <a:endParaRPr lang="en-GB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14479" y="1536192"/>
          <a:ext cx="6929486" cy="5047487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2132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9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89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9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15534">
                <a:tc>
                  <a:txBody>
                    <a:bodyPr/>
                    <a:lstStyle/>
                    <a:p>
                      <a:pPr algn="l"/>
                      <a:endParaRPr lang="en-GB" sz="1400" b="1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Overnight visitor/ tourist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Day-visitors</a:t>
                      </a:r>
                      <a:endParaRPr lang="en-GB" sz="1600" b="1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Local resident</a:t>
                      </a:r>
                      <a:endParaRPr lang="en-GB" sz="1600" b="1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Total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845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VDF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Sample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64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63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183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310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845"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%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20.65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20.32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59.03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100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845"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Total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1652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1626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4722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8000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845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TCH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Sample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25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118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57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200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845"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%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12.5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59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28.5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100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845"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Total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625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2950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1425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5000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845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WPC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Sample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57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30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91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845"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%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62.64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4.4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32.97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100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845"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Total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269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19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142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430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845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MCQP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Sample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45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19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236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300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845"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%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15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6.33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78.67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100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1845"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Total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1226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517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6429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8172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1845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LMF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Sample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83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44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173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300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1845">
                <a:tc vMerge="1">
                  <a:txBody>
                    <a:bodyPr/>
                    <a:lstStyle/>
                    <a:p>
                      <a:endParaRPr lang="en-GB" sz="14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%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28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15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58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100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1845"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Total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5685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3014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11849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20547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23</a:t>
            </a:fld>
            <a:endParaRPr lang="en-GB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428605"/>
            <a:ext cx="7715304" cy="100013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Attendee average spend in categories</a:t>
            </a:r>
            <a:endParaRPr lang="en-GB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334382"/>
              </p:ext>
            </p:extLst>
          </p:nvPr>
        </p:nvGraphicFramePr>
        <p:xfrm>
          <a:off x="1357292" y="1571612"/>
          <a:ext cx="7358111" cy="4549559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1714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3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16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16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5723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WPC </a:t>
                      </a:r>
                      <a:endParaRPr lang="en-GB" sz="2000" b="1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(</a:t>
                      </a:r>
                      <a:r>
                        <a:rPr lang="en-GB" sz="2000" b="1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=91)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VDF </a:t>
                      </a:r>
                      <a:endParaRPr lang="en-GB" sz="2000" b="1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(</a:t>
                      </a:r>
                      <a:r>
                        <a:rPr lang="en-GB" sz="2000" b="1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=310)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MCQP</a:t>
                      </a:r>
                      <a:r>
                        <a:rPr lang="en-GB" sz="20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(</a:t>
                      </a:r>
                      <a:r>
                        <a:rPr lang="en-GB" sz="2000" b="1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</a:t>
                      </a:r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=300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)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TCH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(</a:t>
                      </a:r>
                      <a:r>
                        <a:rPr lang="en-GB" sz="2000" b="1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=200)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LMF </a:t>
                      </a:r>
                      <a:endParaRPr lang="en-GB" sz="2000" b="1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(</a:t>
                      </a:r>
                      <a:r>
                        <a:rPr lang="en-GB" sz="2000" b="1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=300)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2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Tickets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R9 152.17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R972.15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R476.48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R1725.45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R248.46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05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Food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/ beverages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R2 285.98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R470.91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R601.08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R374.54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R545.01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77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Event-related 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articles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R901.74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R276.91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R39.47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R532.5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R91.32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2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Shopping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R2 062.78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R428.88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R195.96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R336.67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R195.96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05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Transportation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R4 418.25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R418.34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R874.22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R278.16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R493.93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905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Accommodation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R8 790.22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R1 684.57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R601.89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R1118.18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R1 077.80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05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Other 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expenditures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R1 865.00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R275.47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R259.03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R20.00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R66.50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84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Overall 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spend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R16 050.46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R1 813.13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R3 358.01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R2649.31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R2 919.49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26312" marR="263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24</a:t>
            </a:fld>
            <a:endParaRPr lang="en-GB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428605"/>
            <a:ext cx="7745046" cy="928693"/>
          </a:xfrm>
        </p:spPr>
        <p:txBody>
          <a:bodyPr>
            <a:noAutofit/>
          </a:bodyPr>
          <a:lstStyle/>
          <a:p>
            <a:r>
              <a:rPr lang="en-GB" b="1" dirty="0" smtClean="0"/>
              <a:t>Budget for event in categories</a:t>
            </a:r>
            <a:endParaRPr lang="en-GB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685573"/>
              </p:ext>
            </p:extLst>
          </p:nvPr>
        </p:nvGraphicFramePr>
        <p:xfrm>
          <a:off x="1428728" y="1571613"/>
          <a:ext cx="7286676" cy="4734887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2643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5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WPC (</a:t>
                      </a:r>
                      <a:r>
                        <a:rPr lang="en-GB" sz="2000" b="1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=1)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VDF (</a:t>
                      </a:r>
                      <a:r>
                        <a:rPr lang="en-GB" sz="2000" b="1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=1)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MCQP (</a:t>
                      </a:r>
                      <a:r>
                        <a:rPr lang="en-GB" sz="2000" b="1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=1)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LMF </a:t>
                      </a:r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(</a:t>
                      </a:r>
                      <a:r>
                        <a:rPr lang="en-GB" sz="2000" b="1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=1)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4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Overall spend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R2 million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R607 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141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R2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765</a:t>
                      </a:r>
                      <a:r>
                        <a:rPr lang="en-GB" sz="16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158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R6.5 million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3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Capital expenditure (e.g. facilities, equipment, infrastructure, etc.)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R70 000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R343 079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-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R2 500 000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4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Venue hire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R630 000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R85 450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R273 500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R150 000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4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Salaries and wages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R200 000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R52 170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R405 500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R200 000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63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Advertising and marketing (include media and broadcasting costs)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R350 000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R45 839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R627 100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R680 000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21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Travelling and accommodation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R650 000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-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R251 200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R250 000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21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Translation services and equipment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R400 000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-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-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-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4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All other costs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-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-</a:t>
                      </a:r>
                      <a:endParaRPr lang="en-GB" sz="160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R1 207 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858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R2 720  000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25</a:t>
            </a:fld>
            <a:endParaRPr lang="en-GB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428605"/>
            <a:ext cx="7514035" cy="714380"/>
          </a:xfrm>
        </p:spPr>
        <p:txBody>
          <a:bodyPr>
            <a:noAutofit/>
          </a:bodyPr>
          <a:lstStyle/>
          <a:p>
            <a:r>
              <a:rPr lang="en-GB" sz="4800" b="1" dirty="0" smtClean="0"/>
              <a:t>Economic impact</a:t>
            </a:r>
            <a:endParaRPr lang="en-GB" sz="48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57291" y="1500174"/>
          <a:ext cx="7429551" cy="4572030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1273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2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2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36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28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3210"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VDF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TCH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WPC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MCQP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LMF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76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Visitor expenditure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R4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231 105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R4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958 504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R2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313 753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R7939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003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R29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292 115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76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Organiser expenditure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R526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538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-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R1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975 000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R6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500 000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R6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375 000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776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Direct impact</a:t>
                      </a:r>
                      <a:endParaRPr lang="en-GB" sz="1600" b="1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R4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757 643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R4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958 503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R4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288 754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R10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578 561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R35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667 116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776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Total impact (low)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R5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233 408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R5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454 353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R4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717 629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R11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636 417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R39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233 827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776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Total impact (high)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R6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660 701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R6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941 904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R6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004 255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R14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809 985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R49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933 962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26</a:t>
            </a:fld>
            <a:endParaRPr lang="en-GB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357167"/>
            <a:ext cx="8072494" cy="928693"/>
          </a:xfrm>
        </p:spPr>
        <p:txBody>
          <a:bodyPr>
            <a:normAutofit/>
          </a:bodyPr>
          <a:lstStyle/>
          <a:p>
            <a:r>
              <a:rPr lang="en-GB" sz="4800" b="1" dirty="0" smtClean="0"/>
              <a:t>Total economic impact</a:t>
            </a:r>
            <a:endParaRPr lang="en-GB" sz="4800" b="1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5" y="1500174"/>
            <a:ext cx="7115035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27</a:t>
            </a:fld>
            <a:endParaRPr lang="en-GB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0"/>
            <a:ext cx="7514035" cy="1752599"/>
          </a:xfrm>
        </p:spPr>
        <p:txBody>
          <a:bodyPr>
            <a:normAutofit/>
          </a:bodyPr>
          <a:lstStyle/>
          <a:p>
            <a:r>
              <a:rPr lang="en-GB" sz="4800" b="1" dirty="0" smtClean="0"/>
              <a:t>Conclusion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1714488"/>
            <a:ext cx="7715303" cy="514351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GB" dirty="0"/>
              <a:t>S</a:t>
            </a:r>
            <a:r>
              <a:rPr lang="en-GB" dirty="0" smtClean="0"/>
              <a:t>tandardised methodology </a:t>
            </a:r>
          </a:p>
          <a:p>
            <a:pPr lvl="1">
              <a:lnSpc>
                <a:spcPct val="120000"/>
              </a:lnSpc>
              <a:buFont typeface="Courier New"/>
              <a:buChar char="o"/>
            </a:pPr>
            <a:r>
              <a:rPr lang="en-US" dirty="0"/>
              <a:t>M</a:t>
            </a:r>
            <a:r>
              <a:rPr lang="en-GB" dirty="0" err="1" smtClean="0"/>
              <a:t>ake</a:t>
            </a:r>
            <a:r>
              <a:rPr lang="en-GB" dirty="0" smtClean="0"/>
              <a:t> diverse events comparable</a:t>
            </a:r>
          </a:p>
          <a:p>
            <a:pPr lvl="1">
              <a:lnSpc>
                <a:spcPct val="120000"/>
              </a:lnSpc>
              <a:buFont typeface="Courier New"/>
              <a:buChar char="o"/>
            </a:pPr>
            <a:r>
              <a:rPr lang="en-GB" dirty="0" smtClean="0"/>
              <a:t> </a:t>
            </a:r>
            <a:r>
              <a:rPr lang="en-GB" dirty="0"/>
              <a:t>P</a:t>
            </a:r>
            <a:r>
              <a:rPr lang="en-GB" dirty="0" smtClean="0"/>
              <a:t>ermits comparison of economic impact across events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Attendees and EOs surveys sufficient to undertake economic impact assessment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Vital EOs provide financial data as required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Important for calculating </a:t>
            </a:r>
            <a:r>
              <a:rPr lang="en-GB" b="1" dirty="0" smtClean="0"/>
              <a:t>public multiplier </a:t>
            </a:r>
            <a:r>
              <a:rPr lang="en-GB" dirty="0" smtClean="0"/>
              <a:t>which was </a:t>
            </a:r>
            <a:r>
              <a:rPr lang="en-GB" b="1" dirty="0" smtClean="0"/>
              <a:t>weakest</a:t>
            </a:r>
            <a:r>
              <a:rPr lang="en-GB" dirty="0" smtClean="0"/>
              <a:t> aspect of analyses</a:t>
            </a:r>
          </a:p>
          <a:p>
            <a:pPr lvl="1">
              <a:lnSpc>
                <a:spcPct val="120000"/>
              </a:lnSpc>
              <a:buFont typeface="Courier New" pitchFamily="49" charset="0"/>
              <a:buChar char="o"/>
            </a:pPr>
            <a:r>
              <a:rPr lang="en-GB" dirty="0"/>
              <a:t>D</a:t>
            </a:r>
            <a:r>
              <a:rPr lang="en-GB" dirty="0" smtClean="0"/>
              <a:t>ue to lack of public spend being declared across events </a:t>
            </a:r>
          </a:p>
          <a:p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28</a:t>
            </a:fld>
            <a:endParaRPr lang="en-GB" sz="1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0"/>
            <a:ext cx="7514035" cy="1752599"/>
          </a:xfrm>
        </p:spPr>
        <p:txBody>
          <a:bodyPr>
            <a:normAutofit/>
          </a:bodyPr>
          <a:lstStyle/>
          <a:p>
            <a:r>
              <a:rPr lang="en-GB" sz="4800" b="1" dirty="0" smtClean="0"/>
              <a:t>Conclusion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124744"/>
            <a:ext cx="7572427" cy="573325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endParaRPr lang="en-GB" sz="3800" dirty="0" smtClean="0"/>
          </a:p>
          <a:p>
            <a:pPr>
              <a:lnSpc>
                <a:spcPct val="120000"/>
              </a:lnSpc>
            </a:pPr>
            <a:r>
              <a:rPr lang="en-GB" sz="3800" dirty="0" smtClean="0"/>
              <a:t>Current survey instruments provide data to assess TBL initially envisioned</a:t>
            </a:r>
          </a:p>
          <a:p>
            <a:pPr>
              <a:lnSpc>
                <a:spcPct val="120000"/>
              </a:lnSpc>
            </a:pPr>
            <a:r>
              <a:rPr lang="en-GB" sz="3800" dirty="0" smtClean="0"/>
              <a:t>Pre-event planning and co-operation of EO critical to sampling framework and ensuring timeous accreditation access</a:t>
            </a:r>
          </a:p>
          <a:p>
            <a:pPr>
              <a:lnSpc>
                <a:spcPct val="120000"/>
              </a:lnSpc>
            </a:pPr>
            <a:r>
              <a:rPr lang="en-GB" sz="3800" dirty="0" smtClean="0"/>
              <a:t>Provinces play important role in facilitating access</a:t>
            </a:r>
          </a:p>
          <a:p>
            <a:pPr>
              <a:lnSpc>
                <a:spcPct val="120000"/>
              </a:lnSpc>
            </a:pPr>
            <a:r>
              <a:rPr lang="en-GB" sz="3800" dirty="0" smtClean="0"/>
              <a:t>Incompletion of EO survey impacts economic impact calculations as EO only stakeholder provide information about event expenditure and (local) services procured</a:t>
            </a:r>
          </a:p>
          <a:p>
            <a:pPr>
              <a:lnSpc>
                <a:spcPct val="120000"/>
              </a:lnSpc>
            </a:pPr>
            <a:r>
              <a:rPr lang="en-GB" sz="3800" dirty="0" smtClean="0"/>
              <a:t>Basis of proposed Event Evaluation Framework</a:t>
            </a:r>
          </a:p>
          <a:p>
            <a:pPr lvl="1">
              <a:lnSpc>
                <a:spcPct val="120000"/>
              </a:lnSpc>
              <a:buFont typeface="Courier New" pitchFamily="49" charset="0"/>
              <a:buChar char="o"/>
            </a:pPr>
            <a:r>
              <a:rPr lang="en-GB" sz="3400" dirty="0" smtClean="0"/>
              <a:t>Provide more strategic approach to evaluate NDT and/or Provincially-supported events in consistent manner</a:t>
            </a:r>
          </a:p>
          <a:p>
            <a:pPr lvl="1">
              <a:lnSpc>
                <a:spcPct val="120000"/>
              </a:lnSpc>
              <a:buFont typeface="Courier New" pitchFamily="49" charset="0"/>
              <a:buChar char="o"/>
            </a:pPr>
            <a:r>
              <a:rPr lang="en-GB" sz="3400" dirty="0"/>
              <a:t>A</a:t>
            </a:r>
            <a:r>
              <a:rPr lang="en-GB" sz="3400" dirty="0" smtClean="0"/>
              <a:t>ssess impact of events on tourism sector </a:t>
            </a:r>
          </a:p>
          <a:p>
            <a:pPr lvl="1">
              <a:lnSpc>
                <a:spcPct val="120000"/>
              </a:lnSpc>
              <a:buFont typeface="Courier New" pitchFamily="49" charset="0"/>
              <a:buChar char="o"/>
            </a:pPr>
            <a:r>
              <a:rPr lang="en-GB" sz="3400" dirty="0"/>
              <a:t>J</a:t>
            </a:r>
            <a:r>
              <a:rPr lang="en-GB" sz="3400" dirty="0" smtClean="0"/>
              <a:t>ustify funding for events from public and private sectors</a:t>
            </a:r>
          </a:p>
          <a:p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29</a:t>
            </a:fld>
            <a:endParaRPr lang="en-GB" sz="1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0"/>
            <a:ext cx="7514035" cy="1752599"/>
          </a:xfrm>
        </p:spPr>
        <p:txBody>
          <a:bodyPr>
            <a:normAutofit/>
          </a:bodyPr>
          <a:lstStyle/>
          <a:p>
            <a:r>
              <a:rPr lang="en-GB" sz="4800" b="1" dirty="0" smtClean="0"/>
              <a:t>Introduction</a:t>
            </a:r>
            <a:r>
              <a:rPr lang="en-US" sz="4800" b="1" dirty="0" smtClean="0"/>
              <a:t>…cont.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124744"/>
            <a:ext cx="8001055" cy="507209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ZA" b="1" dirty="0" smtClean="0"/>
              <a:t>Problem</a:t>
            </a:r>
            <a:r>
              <a:rPr lang="en-ZA" dirty="0" smtClean="0"/>
              <a:t>: currently no standardised methodology exists to assess types of impacts on a range of events of different types and sizes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ZA" dirty="0" smtClean="0"/>
              <a:t>Where studies exist, focus on economic impacts</a:t>
            </a:r>
          </a:p>
          <a:p>
            <a:pPr>
              <a:lnSpc>
                <a:spcPct val="120000"/>
              </a:lnSpc>
            </a:pPr>
            <a:r>
              <a:rPr lang="en-ZA" b="1" dirty="0" smtClean="0"/>
              <a:t>Purpose: </a:t>
            </a:r>
            <a:r>
              <a:rPr lang="en-ZA" dirty="0" smtClean="0"/>
              <a:t>To develop a standardised framework to measure, monitor and manage the impacts of events of different types and sizes in South Africa</a:t>
            </a:r>
            <a:endParaRPr lang="en-GB" dirty="0" smtClean="0"/>
          </a:p>
          <a:p>
            <a:endParaRPr lang="en-GB" sz="1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3</a:t>
            </a:fld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26035141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083417125"/>
              </p:ext>
            </p:extLst>
          </p:nvPr>
        </p:nvGraphicFramePr>
        <p:xfrm>
          <a:off x="1763688" y="214290"/>
          <a:ext cx="7023154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30</a:t>
            </a:fld>
            <a:endParaRPr lang="en-GB" sz="1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62631943"/>
              </p:ext>
            </p:extLst>
          </p:nvPr>
        </p:nvGraphicFramePr>
        <p:xfrm>
          <a:off x="1763688" y="214290"/>
          <a:ext cx="7023154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31</a:t>
            </a:fld>
            <a:endParaRPr lang="en-GB" sz="1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0"/>
            <a:ext cx="7514035" cy="1752599"/>
          </a:xfrm>
        </p:spPr>
        <p:txBody>
          <a:bodyPr>
            <a:normAutofit/>
          </a:bodyPr>
          <a:lstStyle/>
          <a:p>
            <a:r>
              <a:rPr lang="en-GB" sz="4800" b="1" dirty="0" smtClean="0"/>
              <a:t>Key issues for consideration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628800"/>
            <a:ext cx="7786710" cy="5229199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GB" sz="3800" dirty="0" smtClean="0"/>
              <a:t>If budget does not permit all NDT and/or Provincially-funded events to be evaluated, then sampling of different events be undertaken on annual basis </a:t>
            </a:r>
          </a:p>
          <a:p>
            <a:pPr>
              <a:lnSpc>
                <a:spcPct val="120000"/>
              </a:lnSpc>
            </a:pPr>
            <a:r>
              <a:rPr lang="en-GB" sz="3800" dirty="0" smtClean="0"/>
              <a:t>EO survey be completed to provide information on TBL aspects from EO perspective </a:t>
            </a:r>
          </a:p>
          <a:p>
            <a:pPr>
              <a:lnSpc>
                <a:spcPct val="120000"/>
              </a:lnSpc>
            </a:pPr>
            <a:r>
              <a:rPr lang="en-GB" sz="3800" dirty="0" smtClean="0"/>
              <a:t>Overall TBL assessment of event, attendee surveys must be included</a:t>
            </a:r>
          </a:p>
          <a:p>
            <a:pPr>
              <a:lnSpc>
                <a:spcPct val="120000"/>
              </a:lnSpc>
            </a:pPr>
            <a:r>
              <a:rPr lang="en-GB" sz="3800" dirty="0" smtClean="0"/>
              <a:t>Baseline information already in place, regular evaluations undertaken to track changes over time</a:t>
            </a:r>
          </a:p>
          <a:p>
            <a:pPr>
              <a:lnSpc>
                <a:spcPct val="120000"/>
              </a:lnSpc>
            </a:pPr>
            <a:r>
              <a:rPr lang="en-GB" sz="3800" dirty="0" smtClean="0"/>
              <a:t>NDT and/or Provinces identify target/flagship events evaluate on annual basis</a:t>
            </a:r>
          </a:p>
          <a:p>
            <a:pPr algn="just">
              <a:lnSpc>
                <a:spcPct val="170000"/>
              </a:lnSpc>
            </a:pP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32</a:t>
            </a:fld>
            <a:endParaRPr lang="en-GB" sz="1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0"/>
            <a:ext cx="7514035" cy="1752599"/>
          </a:xfrm>
        </p:spPr>
        <p:txBody>
          <a:bodyPr>
            <a:normAutofit/>
          </a:bodyPr>
          <a:lstStyle/>
          <a:p>
            <a:r>
              <a:rPr lang="en-GB" sz="4800" b="1" dirty="0"/>
              <a:t>Key issues for consideration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268760"/>
            <a:ext cx="7929617" cy="58052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GB" dirty="0"/>
              <a:t>T</a:t>
            </a:r>
            <a:r>
              <a:rPr lang="en-GB" dirty="0" smtClean="0"/>
              <a:t>o ensure proposed Event Evaluation Framework is practical and implementable: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GB" dirty="0" smtClean="0"/>
              <a:t>Drafting of and/or revision of </a:t>
            </a:r>
            <a:r>
              <a:rPr lang="en-GB" b="1" dirty="0" smtClean="0"/>
              <a:t>contracts</a:t>
            </a:r>
            <a:r>
              <a:rPr lang="en-GB" dirty="0" smtClean="0"/>
              <a:t> to ensure compliance of EOs to provide information required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GB" dirty="0" smtClean="0"/>
              <a:t>Revised attendee and EO surveys including master template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Indicators should be revised on an annual basis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Need for continuous adaptation of Framework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Impacts can be ascertained event by event and longer term impacts examined annually</a:t>
            </a:r>
          </a:p>
          <a:p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33</a:t>
            </a:fld>
            <a:endParaRPr lang="en-GB" sz="1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428605"/>
            <a:ext cx="8429652" cy="928693"/>
          </a:xfrm>
        </p:spPr>
        <p:txBody>
          <a:bodyPr>
            <a:normAutofit/>
          </a:bodyPr>
          <a:lstStyle/>
          <a:p>
            <a:r>
              <a:rPr lang="en-GB" b="1" dirty="0" smtClean="0"/>
              <a:t>Roles and Responsibilities</a:t>
            </a:r>
            <a:endParaRPr lang="en-GB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50454" y="1500175"/>
          <a:ext cx="6993511" cy="4929221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118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6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90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NDT/ Provinces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5408" marR="654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Review baseline indicators and data collection instruments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Screen and select events to be supported 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Work with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research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team to identify events to be sampled if all events are not being evaluated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Ensure contractual obligation for EOs to provide information needed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Project manage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event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evaluation deliverables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5408" marR="654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12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Event organiser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5408" marR="654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Completion of event organiser survey (especially in relation to financial information which affects economic impact calculation) and provision of all other event related information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Provide and facilitate access to event venues which was a challenge in certain instances and affected reaching targeted samples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5408" marR="654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0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Event evaluation research team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5408" marR="654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Interpretation/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adaptation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of baseline indicators and data collection instruments (in consultation with NDT and/or Provinces)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Development and maintenance of data collection instruments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Data collection and reporting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Select and train fieldworkers, where applicable 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Calculation of economic data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itchFamily="34" charset="0"/>
                        <a:ea typeface="Verdana"/>
                        <a:cs typeface="Times New Roman"/>
                      </a:endParaRPr>
                    </a:p>
                  </a:txBody>
                  <a:tcPr marL="65408" marR="654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34</a:t>
            </a:fld>
            <a:endParaRPr lang="en-GB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0"/>
            <a:ext cx="7514035" cy="1752599"/>
          </a:xfrm>
        </p:spPr>
        <p:txBody>
          <a:bodyPr>
            <a:normAutofit/>
          </a:bodyPr>
          <a:lstStyle/>
          <a:p>
            <a:r>
              <a:rPr lang="en-GB" sz="4800" b="1" dirty="0"/>
              <a:t>Key issues for consideration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1428736"/>
            <a:ext cx="7786741" cy="54292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GB" dirty="0" smtClean="0"/>
              <a:t>Likely to be several risks in relation to Framework implementation need to be addressed to ensure successful event impact evaluation: 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GB" dirty="0" smtClean="0"/>
              <a:t>Commit resources for event impact evaluation, including adequately trained </a:t>
            </a:r>
            <a:r>
              <a:rPr lang="en-GB" dirty="0"/>
              <a:t> </a:t>
            </a:r>
            <a:r>
              <a:rPr lang="en-GB" dirty="0" smtClean="0"/>
              <a:t>HR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GB" dirty="0" smtClean="0"/>
              <a:t>Ensuring compliance on part of EOs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GB" dirty="0" smtClean="0"/>
              <a:t>Ensuring quality data across all events monitored and evaluated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GB" dirty="0" smtClean="0"/>
              <a:t>Timely reporting (from EOs, NDT/Provinces and event evaluation specialists)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Proposed Framework provides when, how and who in relation to event supported by NDT and/or Provinces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Training Manual including data collection instruments (and SPSS templates for data inputting)  available for implementation of finalised Framework</a:t>
            </a:r>
          </a:p>
          <a:p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35</a:t>
            </a:fld>
            <a:endParaRPr lang="en-GB" sz="1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0"/>
            <a:ext cx="7514035" cy="1752599"/>
          </a:xfrm>
        </p:spPr>
        <p:txBody>
          <a:bodyPr/>
          <a:lstStyle/>
          <a:p>
            <a:r>
              <a:rPr lang="en-GB" sz="4800" b="1" dirty="0" smtClean="0"/>
              <a:t>Recommendations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1357298"/>
            <a:ext cx="7858148" cy="5500701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GB" sz="4400" dirty="0" smtClean="0"/>
              <a:t>Cognisance of arrangements for research at events and consideration for partnership and collaboration to ascertain relevant data</a:t>
            </a:r>
          </a:p>
          <a:p>
            <a:pPr>
              <a:lnSpc>
                <a:spcPct val="120000"/>
              </a:lnSpc>
            </a:pPr>
            <a:r>
              <a:rPr lang="en-GB" sz="4400" dirty="0" smtClean="0"/>
              <a:t>Questionnaire-specific recommendations effected to revised survey instruments in training manual </a:t>
            </a:r>
          </a:p>
          <a:p>
            <a:pPr>
              <a:lnSpc>
                <a:spcPct val="120000"/>
              </a:lnSpc>
            </a:pPr>
            <a:r>
              <a:rPr lang="en-GB" sz="4400" dirty="0" smtClean="0"/>
              <a:t>Master template created and adapted for specific event requirements</a:t>
            </a:r>
          </a:p>
          <a:p>
            <a:pPr>
              <a:lnSpc>
                <a:spcPct val="120000"/>
              </a:lnSpc>
            </a:pPr>
            <a:r>
              <a:rPr lang="en-GB" sz="4400" dirty="0" smtClean="0"/>
              <a:t>Checked by trained tourism researcher (not just statistician)</a:t>
            </a:r>
          </a:p>
          <a:p>
            <a:pPr>
              <a:lnSpc>
                <a:spcPct val="120000"/>
              </a:lnSpc>
            </a:pPr>
            <a:r>
              <a:rPr lang="en-GB" sz="4400" dirty="0" smtClean="0"/>
              <a:t>Importance of trained fieldworkers and supervisors</a:t>
            </a:r>
          </a:p>
          <a:p>
            <a:pPr lvl="1">
              <a:lnSpc>
                <a:spcPct val="120000"/>
              </a:lnSpc>
              <a:buFont typeface="Courier New" pitchFamily="49" charset="0"/>
              <a:buChar char="o"/>
            </a:pP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36</a:t>
            </a:fld>
            <a:endParaRPr lang="en-GB" sz="1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0"/>
            <a:ext cx="7514035" cy="1752599"/>
          </a:xfrm>
        </p:spPr>
        <p:txBody>
          <a:bodyPr>
            <a:normAutofit/>
          </a:bodyPr>
          <a:lstStyle/>
          <a:p>
            <a:r>
              <a:rPr lang="en-GB" sz="4800" b="1" dirty="0" smtClean="0"/>
              <a:t>Limitations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1287448"/>
            <a:ext cx="7643865" cy="557055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GB" sz="2600" dirty="0" smtClean="0"/>
              <a:t>Challenge getting EOs to respond timeously</a:t>
            </a:r>
          </a:p>
          <a:p>
            <a:pPr lvl="1">
              <a:lnSpc>
                <a:spcPct val="120000"/>
              </a:lnSpc>
              <a:buFont typeface="Courier New" pitchFamily="49" charset="0"/>
              <a:buChar char="o"/>
            </a:pPr>
            <a:r>
              <a:rPr lang="en-GB" sz="2200" dirty="0"/>
              <a:t>D</a:t>
            </a:r>
            <a:r>
              <a:rPr lang="en-GB" sz="2200" dirty="0" smtClean="0"/>
              <a:t>eveloping sampling framework and completing survey</a:t>
            </a:r>
          </a:p>
          <a:p>
            <a:pPr>
              <a:lnSpc>
                <a:spcPct val="120000"/>
              </a:lnSpc>
            </a:pPr>
            <a:r>
              <a:rPr lang="en-GB" sz="2600" dirty="0" smtClean="0"/>
              <a:t>Accessing precise economic data from EOs required</a:t>
            </a:r>
          </a:p>
          <a:p>
            <a:pPr lvl="1">
              <a:lnSpc>
                <a:spcPct val="120000"/>
              </a:lnSpc>
              <a:buFont typeface="Courier New" pitchFamily="49" charset="0"/>
              <a:buChar char="o"/>
            </a:pPr>
            <a:r>
              <a:rPr lang="en-GB" sz="2200" dirty="0"/>
              <a:t>P</a:t>
            </a:r>
            <a:r>
              <a:rPr lang="en-GB" sz="2200" dirty="0" smtClean="0"/>
              <a:t>oorly completed in some instances</a:t>
            </a:r>
          </a:p>
          <a:p>
            <a:pPr>
              <a:lnSpc>
                <a:spcPct val="120000"/>
              </a:lnSpc>
            </a:pPr>
            <a:r>
              <a:rPr lang="en-GB" sz="2600" dirty="0" smtClean="0"/>
              <a:t>Ensuring higher response rates for all events evaluated in future</a:t>
            </a:r>
          </a:p>
          <a:p>
            <a:pPr lvl="1">
              <a:lnSpc>
                <a:spcPct val="120000"/>
              </a:lnSpc>
              <a:buFont typeface="Courier New" pitchFamily="49" charset="0"/>
              <a:buChar char="o"/>
            </a:pPr>
            <a:r>
              <a:rPr lang="en-GB" sz="2200" dirty="0" smtClean="0"/>
              <a:t> </a:t>
            </a:r>
            <a:r>
              <a:rPr lang="en-GB" sz="2200" dirty="0"/>
              <a:t>W</a:t>
            </a:r>
            <a:r>
              <a:rPr lang="en-GB" sz="2200" dirty="0" smtClean="0"/>
              <a:t>ill limit bias and increases credibility, reliability and quality of data </a:t>
            </a:r>
          </a:p>
          <a:p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37</a:t>
            </a:fld>
            <a:endParaRPr lang="en-GB" sz="1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3" y="2071678"/>
            <a:ext cx="7286676" cy="2286016"/>
          </a:xfrm>
        </p:spPr>
        <p:txBody>
          <a:bodyPr>
            <a:normAutofit/>
          </a:bodyPr>
          <a:lstStyle/>
          <a:p>
            <a:r>
              <a:rPr lang="en-GB" sz="6000" b="1" dirty="0" smtClean="0"/>
              <a:t>THANK YOU</a:t>
            </a:r>
            <a:r>
              <a:rPr lang="en-GB" sz="4800" b="1" dirty="0" smtClean="0"/>
              <a:t/>
            </a:r>
            <a:br>
              <a:rPr lang="en-GB" sz="4800" b="1" dirty="0" smtClean="0"/>
            </a:br>
            <a:r>
              <a:rPr lang="en-GB" sz="1600" b="1" dirty="0" err="1" smtClean="0"/>
              <a:t>Kamilla</a:t>
            </a:r>
            <a:r>
              <a:rPr lang="en-GB" sz="1600" b="1" dirty="0" smtClean="0"/>
              <a:t> Swart</a:t>
            </a:r>
            <a:br>
              <a:rPr lang="en-GB" sz="1600" b="1" dirty="0" smtClean="0"/>
            </a:br>
            <a:r>
              <a:rPr lang="en-GB" sz="1600" b="1" dirty="0" smtClean="0"/>
              <a:t>swartk@cput.ac.za</a:t>
            </a:r>
            <a:endParaRPr lang="en-GB" sz="1800" b="1" dirty="0"/>
          </a:p>
        </p:txBody>
      </p:sp>
      <p:pic>
        <p:nvPicPr>
          <p:cNvPr id="3" name="Picture 1" descr="cput-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5572140"/>
            <a:ext cx="3500462" cy="1043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http://www.tourism.gov.za/PublishingImages/dept-touris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56" y="5357826"/>
            <a:ext cx="3347698" cy="13163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0"/>
            <a:ext cx="7514035" cy="1752599"/>
          </a:xfrm>
        </p:spPr>
        <p:txBody>
          <a:bodyPr>
            <a:normAutofit/>
          </a:bodyPr>
          <a:lstStyle/>
          <a:p>
            <a:r>
              <a:rPr lang="en-GB" sz="4800" b="1" dirty="0" smtClean="0"/>
              <a:t>Introduction</a:t>
            </a:r>
            <a:r>
              <a:rPr lang="en-US" sz="4800" b="1" dirty="0" smtClean="0"/>
              <a:t>…cont.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556792"/>
            <a:ext cx="8001055" cy="5072098"/>
          </a:xfrm>
        </p:spPr>
        <p:txBody>
          <a:bodyPr>
            <a:noAutofit/>
          </a:bodyPr>
          <a:lstStyle/>
          <a:p>
            <a:pPr marL="285750" lvl="1">
              <a:lnSpc>
                <a:spcPct val="120000"/>
              </a:lnSpc>
            </a:pPr>
            <a:r>
              <a:rPr lang="en-ZA" sz="2400" b="1" dirty="0" smtClean="0"/>
              <a:t>Phase </a:t>
            </a:r>
            <a:r>
              <a:rPr lang="en-ZA" sz="2400" b="1" dirty="0"/>
              <a:t>O</a:t>
            </a:r>
            <a:r>
              <a:rPr lang="en-ZA" sz="2400" b="1" dirty="0" smtClean="0"/>
              <a:t>ne </a:t>
            </a:r>
            <a:r>
              <a:rPr lang="en-ZA" sz="2400" dirty="0"/>
              <a:t>(2013-2014): reviewing literature, accompanying models and approaches of evaluating events and identifying relevant indicators to measure impact of </a:t>
            </a:r>
            <a:r>
              <a:rPr lang="en-ZA" sz="2400" dirty="0" smtClean="0"/>
              <a:t>events</a:t>
            </a:r>
          </a:p>
          <a:p>
            <a:pPr marL="285750" lvl="1">
              <a:lnSpc>
                <a:spcPct val="120000"/>
              </a:lnSpc>
            </a:pPr>
            <a:r>
              <a:rPr lang="en-ZA" sz="2400" b="1" dirty="0" smtClean="0"/>
              <a:t>Phase Two </a:t>
            </a:r>
            <a:r>
              <a:rPr lang="en-ZA" sz="2400" dirty="0" smtClean="0"/>
              <a:t>(2014-2015): finalising development of indicators, piloting and evaluating five events of different sizes, spread across Provinces</a:t>
            </a:r>
          </a:p>
          <a:p>
            <a:pPr marL="285750" lvl="1">
              <a:lnSpc>
                <a:spcPct val="120000"/>
              </a:lnSpc>
            </a:pPr>
            <a:r>
              <a:rPr lang="en-ZA" sz="2400" b="1" dirty="0" smtClean="0"/>
              <a:t>Phase Three </a:t>
            </a:r>
            <a:r>
              <a:rPr lang="en-ZA" sz="2400" dirty="0" smtClean="0"/>
              <a:t>(2015-2016): developing, piloting and finalising framework for implementation</a:t>
            </a:r>
          </a:p>
          <a:p>
            <a:pPr marL="742950" lvl="2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ZA" dirty="0"/>
              <a:t>C</a:t>
            </a:r>
            <a:r>
              <a:rPr lang="en-ZA" dirty="0" smtClean="0"/>
              <a:t>apacity building of NDT and provincial officials in utilising framework </a:t>
            </a:r>
          </a:p>
          <a:p>
            <a:pPr marL="742950" lvl="2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ZA" dirty="0"/>
              <a:t>D</a:t>
            </a:r>
            <a:r>
              <a:rPr lang="en-ZA" dirty="0" smtClean="0"/>
              <a:t>evelopment of training manuals for implementation and workshop facilitation</a:t>
            </a:r>
            <a:endParaRPr lang="en-GB" dirty="0" smtClean="0"/>
          </a:p>
          <a:p>
            <a:endParaRPr lang="en-GB" sz="1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4</a:t>
            </a:fld>
            <a:endParaRPr lang="en-GB" sz="1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996952"/>
            <a:ext cx="7439230" cy="2113802"/>
          </a:xfrm>
        </p:spPr>
        <p:txBody>
          <a:bodyPr>
            <a:normAutofit/>
          </a:bodyPr>
          <a:lstStyle/>
          <a:p>
            <a:r>
              <a:rPr lang="en-GB" sz="4800" b="1" dirty="0" smtClean="0"/>
              <a:t>Phase 1: Literature review</a:t>
            </a:r>
            <a:endParaRPr lang="en-GB" sz="4800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285852" y="5286388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468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2807" y="0"/>
            <a:ext cx="7514035" cy="1752599"/>
          </a:xfrm>
        </p:spPr>
        <p:txBody>
          <a:bodyPr/>
          <a:lstStyle/>
          <a:p>
            <a:r>
              <a:rPr lang="en-ZA" b="1" dirty="0" smtClean="0"/>
              <a:t>Event tourism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844824"/>
            <a:ext cx="7511652" cy="3946377"/>
          </a:xfrm>
        </p:spPr>
        <p:txBody>
          <a:bodyPr>
            <a:noAutofit/>
          </a:bodyPr>
          <a:lstStyle/>
          <a:p>
            <a:r>
              <a:rPr lang="en-GB" dirty="0" smtClean="0"/>
              <a:t>Systematic </a:t>
            </a:r>
            <a:r>
              <a:rPr lang="en-GB" dirty="0"/>
              <a:t>planning, development and marketing of planned events as tourist attractions</a:t>
            </a:r>
          </a:p>
          <a:p>
            <a:r>
              <a:rPr lang="en-GB" dirty="0"/>
              <a:t>Significant benefits for place marketing, image making, and development (Getz, 1997)</a:t>
            </a:r>
          </a:p>
          <a:p>
            <a:r>
              <a:rPr lang="en-GB" dirty="0"/>
              <a:t>Categories of events: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/>
              <a:t>Mega-events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/>
              <a:t>Hallmark or iconic events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/>
              <a:t>Major events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/>
              <a:t>Local or community events</a:t>
            </a:r>
          </a:p>
          <a:p>
            <a:endParaRPr lang="en-GB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871D-06B7-407D-91ED-70AAF6C2497B}" type="slidenum">
              <a:rPr lang="en-GB" sz="1500" smtClean="0"/>
              <a:pPr/>
              <a:t>6</a:t>
            </a:fld>
            <a:endParaRPr lang="en-GB" sz="15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609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0"/>
            <a:ext cx="7514035" cy="1752599"/>
          </a:xfrm>
        </p:spPr>
        <p:txBody>
          <a:bodyPr>
            <a:normAutofit/>
          </a:bodyPr>
          <a:lstStyle/>
          <a:p>
            <a:r>
              <a:rPr lang="en-GB" sz="4800" b="1" dirty="0" smtClean="0"/>
              <a:t>Event impacts</a:t>
            </a:r>
            <a:endParaRPr lang="en-GB" sz="44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7</a:t>
            </a:fld>
            <a:endParaRPr lang="en-GB" sz="1500" dirty="0"/>
          </a:p>
        </p:txBody>
      </p:sp>
      <p:pic>
        <p:nvPicPr>
          <p:cNvPr id="6" name="table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56986" y="1412875"/>
            <a:ext cx="7430127" cy="507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2168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-99392"/>
            <a:ext cx="7514035" cy="1752599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Event impact assessment</a:t>
            </a:r>
            <a:endParaRPr lang="en-GB" sz="32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187624" y="1484784"/>
            <a:ext cx="3455391" cy="576262"/>
          </a:xfrm>
        </p:spPr>
        <p:txBody>
          <a:bodyPr/>
          <a:lstStyle/>
          <a:p>
            <a:pPr algn="ctr"/>
            <a:r>
              <a:rPr lang="en-ZA" b="1" dirty="0" smtClean="0"/>
              <a:t>Approaches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043608" y="2348880"/>
            <a:ext cx="3671292" cy="2455862"/>
          </a:xfrm>
        </p:spPr>
        <p:txBody>
          <a:bodyPr>
            <a:noAutofit/>
          </a:bodyPr>
          <a:lstStyle/>
          <a:p>
            <a:r>
              <a:rPr lang="en-ZA" dirty="0" smtClean="0"/>
              <a:t>Economic</a:t>
            </a:r>
          </a:p>
          <a:p>
            <a:r>
              <a:rPr lang="en-ZA" dirty="0" smtClean="0"/>
              <a:t>Social</a:t>
            </a:r>
          </a:p>
          <a:p>
            <a:r>
              <a:rPr lang="en-ZA" dirty="0" smtClean="0"/>
              <a:t>Environmental</a:t>
            </a:r>
          </a:p>
          <a:p>
            <a:r>
              <a:rPr lang="en-ZA" dirty="0" smtClean="0"/>
              <a:t>Media</a:t>
            </a:r>
          </a:p>
          <a:p>
            <a:endParaRPr lang="en-GB" sz="1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107785" y="1484784"/>
            <a:ext cx="3466903" cy="576262"/>
          </a:xfrm>
        </p:spPr>
        <p:txBody>
          <a:bodyPr/>
          <a:lstStyle/>
          <a:p>
            <a:pPr algn="ctr"/>
            <a:r>
              <a:rPr lang="en-ZA" b="1" dirty="0" smtClean="0"/>
              <a:t>Models</a:t>
            </a:r>
            <a:r>
              <a:rPr lang="en-ZA" dirty="0" smtClean="0"/>
              <a:t>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932040" y="2204864"/>
            <a:ext cx="3960440" cy="3528392"/>
          </a:xfrm>
        </p:spPr>
        <p:txBody>
          <a:bodyPr>
            <a:normAutofit/>
          </a:bodyPr>
          <a:lstStyle/>
          <a:p>
            <a:r>
              <a:rPr lang="en-GB" dirty="0"/>
              <a:t>Sport Tourism Economic Assessment Model (STEAM)</a:t>
            </a:r>
          </a:p>
          <a:p>
            <a:r>
              <a:rPr lang="en-GB" dirty="0"/>
              <a:t>Olympic Games Impact (OGI) Study </a:t>
            </a:r>
          </a:p>
          <a:p>
            <a:r>
              <a:rPr lang="en-GB" dirty="0"/>
              <a:t>UK Sport </a:t>
            </a:r>
            <a:r>
              <a:rPr lang="en-GB" dirty="0" err="1"/>
              <a:t>EventIMPACTS</a:t>
            </a:r>
            <a:endParaRPr lang="en-GB" dirty="0"/>
          </a:p>
          <a:p>
            <a:r>
              <a:rPr lang="en-GB" dirty="0"/>
              <a:t>Sport Event Impact Model (SEIM)</a:t>
            </a:r>
          </a:p>
          <a:p>
            <a:r>
              <a:rPr lang="en-GB" dirty="0"/>
              <a:t>Global Sports Impact (GSI) Project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871D-06B7-407D-91ED-70AAF6C2497B}" type="slidenum">
              <a:rPr lang="en-GB" sz="1500" smtClean="0"/>
              <a:pPr/>
              <a:t>8</a:t>
            </a:fld>
            <a:endParaRPr lang="en-GB" sz="15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28079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0"/>
            <a:ext cx="7514035" cy="1752599"/>
          </a:xfrm>
        </p:spPr>
        <p:txBody>
          <a:bodyPr>
            <a:normAutofit/>
          </a:bodyPr>
          <a:lstStyle/>
          <a:p>
            <a:r>
              <a:rPr lang="en-GB" sz="4800" b="1" dirty="0" smtClean="0"/>
              <a:t>Research approaches in SA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7257" y="1124744"/>
            <a:ext cx="8001055" cy="507209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ZA" dirty="0" smtClean="0"/>
              <a:t>Direct economic impact assessment most commonly used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ZA" dirty="0" smtClean="0"/>
              <a:t>Very few studies calculate indirect impacts (multipliers)</a:t>
            </a:r>
          </a:p>
          <a:p>
            <a:pPr>
              <a:lnSpc>
                <a:spcPct val="120000"/>
              </a:lnSpc>
            </a:pPr>
            <a:r>
              <a:rPr lang="en-ZA" dirty="0" smtClean="0"/>
              <a:t>Social impact studies conducted in few provinces</a:t>
            </a:r>
          </a:p>
          <a:p>
            <a:pPr>
              <a:lnSpc>
                <a:spcPct val="120000"/>
              </a:lnSpc>
            </a:pPr>
            <a:r>
              <a:rPr lang="en-ZA" dirty="0" smtClean="0"/>
              <a:t>2010 FIFA World Cup™ studies conducted in various provinces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ZA" dirty="0" smtClean="0"/>
              <a:t>SEIM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ZA" dirty="0" smtClean="0"/>
              <a:t>Media impact</a:t>
            </a:r>
            <a:endParaRPr lang="en-GB" dirty="0" smtClean="0"/>
          </a:p>
          <a:p>
            <a:endParaRPr lang="en-GB" sz="1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28728" y="1285860"/>
            <a:ext cx="7358114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13375" cy="365125"/>
          </a:xfrm>
        </p:spPr>
        <p:txBody>
          <a:bodyPr/>
          <a:lstStyle/>
          <a:p>
            <a:fld id="{01A6871D-06B7-407D-91ED-70AAF6C2497B}" type="slidenum">
              <a:rPr lang="en-GB" sz="1500" smtClean="0"/>
              <a:pPr/>
              <a:t>9</a:t>
            </a:fld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36340786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eminar Document" ma:contentTypeID="0x0101002FB3B7F63E47E640ADD96B9B438D7913003928CA5547492A41A587E79780AF418F" ma:contentTypeVersion="14" ma:contentTypeDescription="" ma:contentTypeScope="" ma:versionID="60d2dfcd094e1c44a75ace846861481d">
  <xsd:schema xmlns:xsd="http://www.w3.org/2001/XMLSchema" xmlns:xs="http://www.w3.org/2001/XMLSchema" xmlns:p="http://schemas.microsoft.com/office/2006/metadata/properties" xmlns:ns2="c209e311-10e2-42ba-a66c-0984c872cd2d" xmlns:ns3="a58690a8-feff-4c4c-90ef-0207983e17a2" xmlns:ns4="ea5c4563-6859-4613-bb7d-01bad11ac3bb" targetNamespace="http://schemas.microsoft.com/office/2006/metadata/properties" ma:root="true" ma:fieldsID="0c7c8f6cf16b3906eefcd9130142638b" ns2:_="" ns3:_="" ns4:_="">
    <xsd:import namespace="c209e311-10e2-42ba-a66c-0984c872cd2d"/>
    <xsd:import namespace="a58690a8-feff-4c4c-90ef-0207983e17a2"/>
    <xsd:import namespace="ea5c4563-6859-4613-bb7d-01bad11ac3bb"/>
    <xsd:element name="properties">
      <xsd:complexType>
        <xsd:sequence>
          <xsd:element name="documentManagement">
            <xsd:complexType>
              <xsd:all>
                <xsd:element ref="ns2:Authors" minOccurs="0"/>
                <xsd:element ref="ns2:Year" minOccurs="0"/>
                <xsd:element ref="ns3:SeminarDocType" minOccurs="0"/>
                <xsd:element ref="ns2:Institution" minOccurs="0"/>
                <xsd:element ref="ns3:Institution2" minOccurs="0"/>
                <xsd:element ref="ns3:Related_x0020_1" minOccurs="0"/>
                <xsd:element ref="ns4:RelatedType1" minOccurs="0"/>
                <xsd:element ref="ns3:Related2" minOccurs="0"/>
                <xsd:element ref="ns4:RelatedType2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9e311-10e2-42ba-a66c-0984c872cd2d" elementFormDefault="qualified">
    <xsd:import namespace="http://schemas.microsoft.com/office/2006/documentManagement/types"/>
    <xsd:import namespace="http://schemas.microsoft.com/office/infopath/2007/PartnerControls"/>
    <xsd:element name="Authors" ma:index="2" nillable="true" ma:displayName="Authors" ma:description="One author per line." ma:internalName="Authors">
      <xsd:simpleType>
        <xsd:restriction base="dms:Note"/>
      </xsd:simpleType>
    </xsd:element>
    <xsd:element name="Year" ma:index="3" nillable="true" ma:displayName="Year" ma:internalName="Year">
      <xsd:simpleType>
        <xsd:restriction base="dms:Number">
          <xsd:maxInclusive value="2100"/>
          <xsd:minInclusive value="1900"/>
        </xsd:restriction>
      </xsd:simpleType>
    </xsd:element>
    <xsd:element name="Institution" ma:index="5" nillable="true" ma:displayName="Institution" ma:internalName="Institution">
      <xsd:simpleType>
        <xsd:restriction base="dms:Text">
          <xsd:maxLength value="255"/>
        </xsd:restriction>
      </xsd:simpleType>
    </xsd:element>
    <xsd:element name="_dlc_DocId" ma:index="17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9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8690a8-feff-4c4c-90ef-0207983e17a2" elementFormDefault="qualified">
    <xsd:import namespace="http://schemas.microsoft.com/office/2006/documentManagement/types"/>
    <xsd:import namespace="http://schemas.microsoft.com/office/infopath/2007/PartnerControls"/>
    <xsd:element name="SeminarDocType" ma:index="4" nillable="true" ma:displayName="Seminar Document Type" ma:internalName="SeminarDocType">
      <xsd:simpleType>
        <xsd:restriction base="dms:Choice">
          <xsd:enumeration value="Conference / Workshop Presentation"/>
          <xsd:enumeration value="Poster Exhibition"/>
          <xsd:enumeration value="Seminar Booklet"/>
          <xsd:enumeration value="Seminar Presentation"/>
        </xsd:restriction>
      </xsd:simpleType>
    </xsd:element>
    <xsd:element name="Institution2" ma:index="6" nillable="true" ma:displayName="Institution2" ma:internalName="Institution2">
      <xsd:simpleType>
        <xsd:restriction base="dms:Text">
          <xsd:maxLength value="255"/>
        </xsd:restriction>
      </xsd:simpleType>
    </xsd:element>
    <xsd:element name="Related_x0020_1" ma:index="7" nillable="true" ma:displayName="Related 1" ma:format="Hyperlink" ma:internalName="Related_x0020_1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Related2" ma:index="9" nillable="true" ma:displayName="Related 2" ma:format="Hyperlink" ma:internalName="Related2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5c4563-6859-4613-bb7d-01bad11ac3bb" elementFormDefault="qualified">
    <xsd:import namespace="http://schemas.microsoft.com/office/2006/documentManagement/types"/>
    <xsd:import namespace="http://schemas.microsoft.com/office/infopath/2007/PartnerControls"/>
    <xsd:element name="RelatedType1" ma:index="8" nillable="true" ma:displayName="Related Type 1" ma:format="Dropdown" ma:internalName="RelatedType1">
      <xsd:simpleType>
        <xsd:restriction base="dms:Choice">
          <xsd:enumeration value="Dissertation"/>
          <xsd:enumeration value="Journal Article"/>
          <xsd:enumeration value="Poster Exhibition"/>
          <xsd:enumeration value="Presentation"/>
          <xsd:enumeration value="Research Report"/>
          <xsd:enumeration value="Model / Framework"/>
          <xsd:enumeration value="Theses"/>
        </xsd:restriction>
      </xsd:simpleType>
    </xsd:element>
    <xsd:element name="RelatedType2" ma:index="10" nillable="true" ma:displayName="Related Type 2" ma:format="Dropdown" ma:internalName="RelatedType2">
      <xsd:simpleType>
        <xsd:restriction base="dms:Choice">
          <xsd:enumeration value="Dissertation"/>
          <xsd:enumeration value="Journal Article"/>
          <xsd:enumeration value="Poster Exhibition"/>
          <xsd:enumeration value="Presentation"/>
          <xsd:enumeration value="Research Report"/>
          <xsd:enumeration value="Model / Framework"/>
          <xsd:enumeration value="These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209e311-10e2-42ba-a66c-0984c872cd2d">N4FUYHAX2DSF-2092969366-46</_dlc_DocId>
    <_dlc_DocIdUrl xmlns="c209e311-10e2-42ba-a66c-0984c872cd2d">
      <Url>https://tkp.tourism.gov.za/ResearchRepo/_layouts/15/DocIdRedir.aspx?ID=N4FUYHAX2DSF-2092969366-46</Url>
      <Description>N4FUYHAX2DSF-2092969366-46</Description>
    </_dlc_DocIdUrl>
    <Related_x0020_1 xmlns="a58690a8-feff-4c4c-90ef-0207983e17a2">
      <Url>https://tkp.tourism.gov.za/ResearchRepo/Shared%20Documents/2014%2015%20CPUT%20ReportFinal.pdf?csf=1&amp;e=b8WNkZ</Url>
      <Description>https://tkp.tourism.gov.za/ResearchRepo/Shared%20Documents/2014%2015%20CPUT%20ReportFinal.pdf?csf=1&amp;e=b8WNkZ</Description>
    </Related_x0020_1>
    <Authors xmlns="c209e311-10e2-42ba-a66c-0984c872cd2d">Cape Peninsula University of Technology</Authors>
    <Institution2 xmlns="a58690a8-feff-4c4c-90ef-0207983e17a2" xsi:nil="true"/>
    <SeminarDocType xmlns="a58690a8-feff-4c4c-90ef-0207983e17a2">Seminar Presentation</SeminarDocType>
    <Year xmlns="c209e311-10e2-42ba-a66c-0984c872cd2d">2016</Year>
    <Institution xmlns="c209e311-10e2-42ba-a66c-0984c872cd2d">Cape Peninsula University of Technology</Institution>
    <Related2 xmlns="a58690a8-feff-4c4c-90ef-0207983e17a2">
      <Url xsi:nil="true"/>
      <Description xsi:nil="true"/>
    </Related2>
    <RelatedType2 xmlns="ea5c4563-6859-4613-bb7d-01bad11ac3bb" xsi:nil="true"/>
    <RelatedType1 xmlns="ea5c4563-6859-4613-bb7d-01bad11ac3bb">Research Report</RelatedType1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48E9134-ABAB-40FE-BDCE-EF4B45F9848E}"/>
</file>

<file path=customXml/itemProps2.xml><?xml version="1.0" encoding="utf-8"?>
<ds:datastoreItem xmlns:ds="http://schemas.openxmlformats.org/officeDocument/2006/customXml" ds:itemID="{97DA7942-58F8-4BB2-BC74-3B6C5A3F7638}"/>
</file>

<file path=customXml/itemProps3.xml><?xml version="1.0" encoding="utf-8"?>
<ds:datastoreItem xmlns:ds="http://schemas.openxmlformats.org/officeDocument/2006/customXml" ds:itemID="{71AC998C-1CA4-4367-867E-FA144B7FC398}"/>
</file>

<file path=customXml/itemProps4.xml><?xml version="1.0" encoding="utf-8"?>
<ds:datastoreItem xmlns:ds="http://schemas.openxmlformats.org/officeDocument/2006/customXml" ds:itemID="{F1E85BC5-4BF2-4E1E-98F1-C82B8B3018E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1992</Words>
  <Application>Microsoft Office PowerPoint</Application>
  <PresentationFormat>On-screen Show (4:3)</PresentationFormat>
  <Paragraphs>542</Paragraphs>
  <Slides>38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Calibri</vt:lpstr>
      <vt:lpstr>Corbel</vt:lpstr>
      <vt:lpstr>Courier New</vt:lpstr>
      <vt:lpstr>Times New Roman</vt:lpstr>
      <vt:lpstr>Verdana</vt:lpstr>
      <vt:lpstr>Parallax</vt:lpstr>
      <vt:lpstr>DEVELOPMENT OF A FRAMEWORK TO MEASURE THE IMPACT OF EVENTS  </vt:lpstr>
      <vt:lpstr>Introduction</vt:lpstr>
      <vt:lpstr>Introduction…cont.</vt:lpstr>
      <vt:lpstr>Introduction…cont.</vt:lpstr>
      <vt:lpstr>Phase 1: Literature review</vt:lpstr>
      <vt:lpstr>Event tourism </vt:lpstr>
      <vt:lpstr>Event impacts</vt:lpstr>
      <vt:lpstr>Event impact assessment</vt:lpstr>
      <vt:lpstr>Research approaches in SA</vt:lpstr>
      <vt:lpstr>Phases 1 – 2: Development of indicator framework </vt:lpstr>
      <vt:lpstr>Indicator development process</vt:lpstr>
      <vt:lpstr>Indicators developed</vt:lpstr>
      <vt:lpstr>PowerPoint Presentation</vt:lpstr>
      <vt:lpstr>Phase 3: Pilot &amp; Finalising Framework</vt:lpstr>
      <vt:lpstr>Pilot survey instruments</vt:lpstr>
      <vt:lpstr>Pilot survey instruments…cont.</vt:lpstr>
      <vt:lpstr>Pilot survey instruments…cont.</vt:lpstr>
      <vt:lpstr>Pilot survey instruments …cont.</vt:lpstr>
      <vt:lpstr>Event evaluations</vt:lpstr>
      <vt:lpstr>Description of events </vt:lpstr>
      <vt:lpstr>Targeted sample vs. actual sample</vt:lpstr>
      <vt:lpstr>Key Findings</vt:lpstr>
      <vt:lpstr>Attendee numbers by category</vt:lpstr>
      <vt:lpstr>Attendee average spend in categories</vt:lpstr>
      <vt:lpstr>Budget for event in categories</vt:lpstr>
      <vt:lpstr>Economic impact</vt:lpstr>
      <vt:lpstr>Total economic impact</vt:lpstr>
      <vt:lpstr>Conclusion</vt:lpstr>
      <vt:lpstr>Conclusion</vt:lpstr>
      <vt:lpstr>PowerPoint Presentation</vt:lpstr>
      <vt:lpstr>PowerPoint Presentation</vt:lpstr>
      <vt:lpstr>Key issues for consideration</vt:lpstr>
      <vt:lpstr>Key issues for consideration</vt:lpstr>
      <vt:lpstr>Roles and Responsibilities</vt:lpstr>
      <vt:lpstr>Key issues for consideration</vt:lpstr>
      <vt:lpstr>Recommendations</vt:lpstr>
      <vt:lpstr>Limitations</vt:lpstr>
      <vt:lpstr>THANK YOU Kamilla Swart swartk@cput.ac.za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a Framework to Measure the Impact of Events</dc:title>
  <dc:creator>Shameelah Ismail</dc:creator>
  <cp:lastModifiedBy>Reviewer</cp:lastModifiedBy>
  <cp:revision>151</cp:revision>
  <dcterms:created xsi:type="dcterms:W3CDTF">2016-01-20T19:00:35Z</dcterms:created>
  <dcterms:modified xsi:type="dcterms:W3CDTF">2022-01-26T13:57:21Z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0x0101002FB3B7F63E47E640ADD96B9B438D7913003928CA5547492A41A587E79780AF418F</vt:lpwstr>
  </property>
  <property fmtid="{D5CDD505-2E9C-101B-9397-08002B2CF9AE}" pid="3" name="_dlc_DocIdItemGuid">
    <vt:lpwstr>33e4fca8-b8ba-47c0-a2d6-4d9b7fe99fdc</vt:lpwstr>
  </property>
</Properties>
</file>